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95" r:id="rId2"/>
    <p:sldId id="346" r:id="rId3"/>
    <p:sldId id="347" r:id="rId4"/>
    <p:sldId id="368" r:id="rId5"/>
    <p:sldId id="370" r:id="rId6"/>
    <p:sldId id="350" r:id="rId7"/>
    <p:sldId id="371" r:id="rId8"/>
    <p:sldId id="372" r:id="rId9"/>
    <p:sldId id="353" r:id="rId10"/>
    <p:sldId id="361" r:id="rId11"/>
    <p:sldId id="362" r:id="rId12"/>
    <p:sldId id="363" r:id="rId13"/>
    <p:sldId id="364" r:id="rId14"/>
    <p:sldId id="365" r:id="rId15"/>
    <p:sldId id="366" r:id="rId16"/>
    <p:sldId id="354" r:id="rId17"/>
    <p:sldId id="355" r:id="rId18"/>
    <p:sldId id="357" r:id="rId19"/>
    <p:sldId id="367" r:id="rId20"/>
    <p:sldId id="358" r:id="rId21"/>
    <p:sldId id="359" r:id="rId22"/>
    <p:sldId id="369" r:id="rId23"/>
    <p:sldId id="345" r:id="rId2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umika" initials="b" lastIdx="2" clrIdx="0">
    <p:extLst>
      <p:ext uri="{19B8F6BF-5375-455C-9EA6-DF929625EA0E}">
        <p15:presenceInfo xmlns:p15="http://schemas.microsoft.com/office/powerpoint/2012/main" userId="6a57a1aa2e2a06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3120" autoAdjust="0"/>
  </p:normalViewPr>
  <p:slideViewPr>
    <p:cSldViewPr>
      <p:cViewPr varScale="1">
        <p:scale>
          <a:sx n="77" d="100"/>
          <a:sy n="77" d="100"/>
        </p:scale>
        <p:origin x="1565"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06T18:35:25.292"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19F1233-0ABC-4AAE-AB53-D76AF6A9EC98}" type="datetimeFigureOut">
              <a:rPr lang="en-US" smtClean="0"/>
              <a:pPr/>
              <a:t>6/23/2021</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1CDFAE99-2354-43A9-B741-C174AEC3E5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082E50-F27D-40A5-B167-970726F1DCA3}" type="datetime1">
              <a:rPr lang="en-US" smtClean="0"/>
              <a:pPr/>
              <a:t>6/23/2021</a:t>
            </a:fld>
            <a:endParaRPr lang="en-US"/>
          </a:p>
        </p:txBody>
      </p:sp>
      <p:sp>
        <p:nvSpPr>
          <p:cNvPr id="6" name="Holder 6"/>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A1EED9D-35CB-42F6-AE57-1E02F360C1AB}" type="datetime1">
              <a:rPr lang="en-US" smtClean="0"/>
              <a:pPr/>
              <a:t>6/23/2021</a:t>
            </a:fld>
            <a:endParaRPr lang="en-US"/>
          </a:p>
        </p:txBody>
      </p:sp>
      <p:sp>
        <p:nvSpPr>
          <p:cNvPr id="6" name="Holder 6"/>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7EB6137-AA5B-4005-B2F5-7224BDBA77E9}" type="datetime1">
              <a:rPr lang="en-US" smtClean="0"/>
              <a:pPr/>
              <a:t>6/23/2021</a:t>
            </a:fld>
            <a:endParaRPr lang="en-US"/>
          </a:p>
        </p:txBody>
      </p:sp>
      <p:sp>
        <p:nvSpPr>
          <p:cNvPr id="7" name="Holder 7"/>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C207CC8-22CE-4231-8306-68CE7834191C}" type="datetime1">
              <a:rPr lang="en-US" smtClean="0"/>
              <a:pPr/>
              <a:t>6/23/2021</a:t>
            </a:fld>
            <a:endParaRPr lang="en-US"/>
          </a:p>
        </p:txBody>
      </p:sp>
      <p:sp>
        <p:nvSpPr>
          <p:cNvPr id="5" name="Holder 5"/>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604C5F0-CD59-4ED1-BB37-AB2950136562}" type="datetime1">
              <a:rPr lang="en-US" smtClean="0"/>
              <a:pPr/>
              <a:t>6/23/2021</a:t>
            </a:fld>
            <a:endParaRPr lang="en-US"/>
          </a:p>
        </p:txBody>
      </p:sp>
      <p:sp>
        <p:nvSpPr>
          <p:cNvPr id="4" name="Holder 4"/>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46050" y="6390640"/>
            <a:ext cx="8832850" cy="309880"/>
          </a:xfrm>
          <a:custGeom>
            <a:avLst/>
            <a:gdLst/>
            <a:ahLst/>
            <a:cxnLst/>
            <a:rect l="l" t="t" r="r" b="b"/>
            <a:pathLst>
              <a:path w="8832850" h="309879">
                <a:moveTo>
                  <a:pt x="8832850" y="0"/>
                </a:moveTo>
                <a:lnTo>
                  <a:pt x="0" y="0"/>
                </a:lnTo>
                <a:lnTo>
                  <a:pt x="0" y="309880"/>
                </a:lnTo>
                <a:lnTo>
                  <a:pt x="8832850" y="309880"/>
                </a:lnTo>
                <a:close/>
              </a:path>
            </a:pathLst>
          </a:custGeom>
          <a:solidFill>
            <a:srgbClr val="8BACAD"/>
          </a:solidFill>
        </p:spPr>
        <p:txBody>
          <a:bodyPr wrap="square" lIns="0" tIns="0" rIns="0" bIns="0" rtlCol="0"/>
          <a:lstStyle/>
          <a:p>
            <a:endParaRPr/>
          </a:p>
        </p:txBody>
      </p:sp>
      <p:sp>
        <p:nvSpPr>
          <p:cNvPr id="17" name="bg object 17"/>
          <p:cNvSpPr/>
          <p:nvPr/>
        </p:nvSpPr>
        <p:spPr>
          <a:xfrm>
            <a:off x="152400" y="158750"/>
            <a:ext cx="8832850" cy="6546850"/>
          </a:xfrm>
          <a:custGeom>
            <a:avLst/>
            <a:gdLst/>
            <a:ahLst/>
            <a:cxnLst/>
            <a:rect l="l" t="t" r="r" b="b"/>
            <a:pathLst>
              <a:path w="8832850" h="6546850">
                <a:moveTo>
                  <a:pt x="4415790" y="6546850"/>
                </a:moveTo>
                <a:lnTo>
                  <a:pt x="0" y="6546850"/>
                </a:lnTo>
                <a:lnTo>
                  <a:pt x="0" y="0"/>
                </a:lnTo>
                <a:lnTo>
                  <a:pt x="8832850" y="0"/>
                </a:lnTo>
                <a:lnTo>
                  <a:pt x="8832850" y="6546850"/>
                </a:lnTo>
                <a:lnTo>
                  <a:pt x="4415790" y="6546850"/>
                </a:lnTo>
                <a:close/>
              </a:path>
            </a:pathLst>
          </a:custGeom>
          <a:ln w="9344">
            <a:solidFill>
              <a:srgbClr val="7A9798"/>
            </a:solidFill>
          </a:ln>
        </p:spPr>
        <p:txBody>
          <a:bodyPr wrap="square" lIns="0" tIns="0" rIns="0" bIns="0" rtlCol="0"/>
          <a:lstStyle/>
          <a:p>
            <a:endParaRPr/>
          </a:p>
        </p:txBody>
      </p:sp>
      <p:sp>
        <p:nvSpPr>
          <p:cNvPr id="2" name="Holder 2"/>
          <p:cNvSpPr>
            <a:spLocks noGrp="1"/>
          </p:cNvSpPr>
          <p:nvPr>
            <p:ph type="title"/>
          </p:nvPr>
        </p:nvSpPr>
        <p:spPr>
          <a:xfrm>
            <a:off x="670559" y="346709"/>
            <a:ext cx="7802880" cy="39115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a:xfrm>
            <a:off x="762000" y="1828800"/>
            <a:ext cx="7471409" cy="38100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82270" y="6458416"/>
            <a:ext cx="3950970" cy="196215"/>
          </a:xfrm>
          <a:prstGeom prst="rect">
            <a:avLst/>
          </a:prstGeom>
        </p:spPr>
        <p:txBody>
          <a:bodyPr wrap="square" lIns="0" tIns="0" rIns="0" bIns="0">
            <a:spAutoFit/>
          </a:bodyPr>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59E0CED8-6FDB-49B7-B0A8-9CB92157D08E}" type="datetime1">
              <a:rPr lang="en-US" smtClean="0"/>
              <a:pPr/>
              <a:t>6/23/2021</a:t>
            </a:fld>
            <a:endParaRPr lang="en-US"/>
          </a:p>
        </p:txBody>
      </p:sp>
      <p:sp>
        <p:nvSpPr>
          <p:cNvPr id="6" name="Holder 6"/>
          <p:cNvSpPr>
            <a:spLocks noGrp="1"/>
          </p:cNvSpPr>
          <p:nvPr>
            <p:ph type="sldNum" sz="quarter" idx="7"/>
          </p:nvPr>
        </p:nvSpPr>
        <p:spPr>
          <a:xfrm>
            <a:off x="8459469" y="6430208"/>
            <a:ext cx="302259" cy="252729"/>
          </a:xfrm>
          <a:prstGeom prst="rect">
            <a:avLst/>
          </a:prstGeom>
        </p:spPr>
        <p:txBody>
          <a:bodyPr wrap="square" lIns="0" tIns="0" rIns="0" bIns="0">
            <a:spAutoFit/>
          </a:bodyPr>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geeksforgeeks.org/advantages-and-disadvantages-of-css/" TargetMode="External"/><Relationship Id="rId2" Type="http://schemas.openxmlformats.org/officeDocument/2006/relationships/hyperlink" Target="https://www.javatpoint.com/what-are-the-uses-of-css" TargetMode="External"/><Relationship Id="rId1" Type="http://schemas.openxmlformats.org/officeDocument/2006/relationships/slideLayout" Target="../slideLayouts/slideLayout2.xml"/><Relationship Id="rId5" Type="http://schemas.openxmlformats.org/officeDocument/2006/relationships/hyperlink" Target="https://getbootstrap.com/docs/4.4/getting-started/introduction/" TargetMode="External"/><Relationship Id="rId4" Type="http://schemas.openxmlformats.org/officeDocument/2006/relationships/hyperlink" Target="https://learnitanytime.com/6374/what-are-the-advantages-and-disadvantages-of-cascading-style-sheets-cs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05800" cy="1490152"/>
          </a:xfrm>
          <a:prstGeom prst="rect">
            <a:avLst/>
          </a:prstGeom>
        </p:spPr>
        <p:txBody>
          <a:bodyPr vert="horz" wrap="square" lIns="0" tIns="12700" rIns="0" bIns="0" rtlCol="0">
            <a:spAutoFit/>
          </a:bodyPr>
          <a:lstStyle/>
          <a:p>
            <a:pPr marL="12700" algn="ctr">
              <a:lnSpc>
                <a:spcPct val="100000"/>
              </a:lnSpc>
              <a:spcBef>
                <a:spcPts val="100"/>
              </a:spcBef>
            </a:pPr>
            <a:r>
              <a:rPr lang="en-US" sz="3200" b="1" dirty="0">
                <a:solidFill>
                  <a:srgbClr val="000000"/>
                </a:solidFill>
                <a:latin typeface="Times New Roman" pitchFamily="18" charset="0"/>
                <a:cs typeface="Times New Roman" pitchFamily="18" charset="0"/>
              </a:rPr>
              <a:t>Pre-Submission Seminar</a:t>
            </a:r>
            <a:br>
              <a:rPr lang="en-US" sz="3200" b="1" dirty="0">
                <a:solidFill>
                  <a:srgbClr val="000000"/>
                </a:solidFill>
                <a:latin typeface="Times New Roman" pitchFamily="18" charset="0"/>
                <a:cs typeface="Times New Roman" pitchFamily="18" charset="0"/>
              </a:rPr>
            </a:br>
            <a:r>
              <a:rPr lang="en-US" sz="3200" b="1" dirty="0">
                <a:solidFill>
                  <a:srgbClr val="000000"/>
                </a:solidFill>
                <a:latin typeface="Times New Roman" pitchFamily="18" charset="0"/>
                <a:cs typeface="Times New Roman" pitchFamily="18" charset="0"/>
              </a:rPr>
              <a:t>on</a:t>
            </a:r>
            <a:br>
              <a:rPr lang="en-US" sz="3200" b="1" dirty="0">
                <a:solidFill>
                  <a:srgbClr val="000000"/>
                </a:solidFill>
                <a:latin typeface="Times New Roman" pitchFamily="18" charset="0"/>
                <a:cs typeface="Times New Roman" pitchFamily="18" charset="0"/>
              </a:rPr>
            </a:br>
            <a:r>
              <a:rPr lang="en-US" sz="3200" b="1" dirty="0">
                <a:solidFill>
                  <a:srgbClr val="000000"/>
                </a:solidFill>
                <a:latin typeface="Calibri"/>
              </a:rPr>
              <a:t> </a:t>
            </a:r>
            <a:r>
              <a:rPr lang="en-US" sz="3200" b="1" dirty="0">
                <a:solidFill>
                  <a:srgbClr val="0000FF"/>
                </a:solidFill>
                <a:latin typeface="Calibri"/>
              </a:rPr>
              <a:t>Web Page For Learning Web Designing</a:t>
            </a:r>
            <a:endParaRPr sz="3200" dirty="0">
              <a:solidFill>
                <a:srgbClr val="0000FF"/>
              </a:solidFill>
              <a:latin typeface="Times New Roman" pitchFamily="18" charset="0"/>
              <a:cs typeface="Times New Roman" pitchFamily="18" charset="0"/>
            </a:endParaRPr>
          </a:p>
        </p:txBody>
      </p:sp>
      <p:sp>
        <p:nvSpPr>
          <p:cNvPr id="9" name="CustomShape 2"/>
          <p:cNvSpPr/>
          <p:nvPr/>
        </p:nvSpPr>
        <p:spPr>
          <a:xfrm>
            <a:off x="304800" y="3352800"/>
            <a:ext cx="3378240" cy="1230840"/>
          </a:xfrm>
          <a:prstGeom prst="rect">
            <a:avLst/>
          </a:prstGeom>
          <a:noFill/>
          <a:ln>
            <a:noFill/>
          </a:ln>
        </p:spPr>
        <p:txBody>
          <a:bodyPr lIns="90000" tIns="45000" rIns="90000" bIns="45000"/>
          <a:lstStyle/>
          <a:p>
            <a:pPr>
              <a:lnSpc>
                <a:spcPct val="100000"/>
              </a:lnSpc>
            </a:pPr>
            <a:r>
              <a:rPr lang="en-IN" dirty="0">
                <a:solidFill>
                  <a:srgbClr val="000000"/>
                </a:solidFill>
                <a:latin typeface="Arial"/>
              </a:rPr>
              <a:t>        </a:t>
            </a:r>
            <a:r>
              <a:rPr lang="en-IN" sz="2000" dirty="0">
                <a:solidFill>
                  <a:srgbClr val="000000"/>
                </a:solidFill>
                <a:latin typeface="Arial"/>
              </a:rPr>
              <a:t>  </a:t>
            </a:r>
            <a:r>
              <a:rPr lang="en-IN" sz="2000" b="1" dirty="0">
                <a:solidFill>
                  <a:srgbClr val="000000"/>
                </a:solidFill>
                <a:latin typeface="Arial"/>
              </a:rPr>
              <a:t> Presented By</a:t>
            </a:r>
            <a:endParaRPr dirty="0"/>
          </a:p>
          <a:p>
            <a:pPr>
              <a:lnSpc>
                <a:spcPct val="100000"/>
              </a:lnSpc>
            </a:pPr>
            <a:endParaRPr dirty="0"/>
          </a:p>
          <a:p>
            <a:pPr>
              <a:lnSpc>
                <a:spcPct val="100000"/>
              </a:lnSpc>
            </a:pPr>
            <a:r>
              <a:rPr lang="en-IN" sz="2000" b="1" dirty="0">
                <a:solidFill>
                  <a:srgbClr val="000000"/>
                </a:solidFill>
                <a:latin typeface="Arial"/>
              </a:rPr>
              <a:t>        </a:t>
            </a:r>
            <a:r>
              <a:rPr lang="en-IN" sz="2000" b="1" dirty="0">
                <a:solidFill>
                  <a:schemeClr val="tx2">
                    <a:lumMod val="60000"/>
                    <a:lumOff val="40000"/>
                  </a:schemeClr>
                </a:solidFill>
                <a:latin typeface="Arial"/>
              </a:rPr>
              <a:t>Bhumika  Balgar</a:t>
            </a:r>
            <a:endParaRPr dirty="0">
              <a:solidFill>
                <a:schemeClr val="tx2">
                  <a:lumMod val="60000"/>
                  <a:lumOff val="40000"/>
                </a:schemeClr>
              </a:solidFill>
            </a:endParaRPr>
          </a:p>
        </p:txBody>
      </p:sp>
      <p:sp>
        <p:nvSpPr>
          <p:cNvPr id="12" name="CustomShape 3"/>
          <p:cNvSpPr/>
          <p:nvPr/>
        </p:nvSpPr>
        <p:spPr>
          <a:xfrm>
            <a:off x="5403810" y="3352800"/>
            <a:ext cx="3206790" cy="1222560"/>
          </a:xfrm>
          <a:prstGeom prst="rect">
            <a:avLst/>
          </a:prstGeom>
          <a:noFill/>
          <a:ln>
            <a:noFill/>
          </a:ln>
        </p:spPr>
        <p:txBody>
          <a:bodyPr wrap="none" lIns="90000" tIns="45000" rIns="90000" bIns="45000"/>
          <a:lstStyle/>
          <a:p>
            <a:pPr>
              <a:lnSpc>
                <a:spcPct val="100000"/>
              </a:lnSpc>
            </a:pPr>
            <a:r>
              <a:rPr lang="en-IN" sz="2000" b="1" dirty="0">
                <a:solidFill>
                  <a:srgbClr val="0000FF"/>
                </a:solidFill>
                <a:latin typeface="Arial"/>
              </a:rPr>
              <a:t>        </a:t>
            </a:r>
            <a:r>
              <a:rPr lang="en-IN" sz="2000" b="1" dirty="0">
                <a:solidFill>
                  <a:srgbClr val="000000"/>
                </a:solidFill>
                <a:latin typeface="Arial"/>
              </a:rPr>
              <a:t>Guided By</a:t>
            </a:r>
          </a:p>
          <a:p>
            <a:pPr>
              <a:lnSpc>
                <a:spcPct val="100000"/>
              </a:lnSpc>
            </a:pPr>
            <a:endParaRPr dirty="0"/>
          </a:p>
          <a:p>
            <a:pPr>
              <a:lnSpc>
                <a:spcPct val="100000"/>
              </a:lnSpc>
            </a:pPr>
            <a:r>
              <a:rPr lang="en-IN" sz="2000" b="1" dirty="0">
                <a:solidFill>
                  <a:srgbClr val="0000FF"/>
                </a:solidFill>
                <a:latin typeface="Arial"/>
              </a:rPr>
              <a:t> Prof. </a:t>
            </a:r>
            <a:r>
              <a:rPr lang="en-IN" sz="2000" b="1" dirty="0" err="1">
                <a:solidFill>
                  <a:srgbClr val="0000FF"/>
                </a:solidFill>
                <a:latin typeface="Arial"/>
              </a:rPr>
              <a:t>Ratnesh</a:t>
            </a:r>
            <a:r>
              <a:rPr lang="en-IN" sz="2000" b="1" dirty="0">
                <a:solidFill>
                  <a:srgbClr val="0000FF"/>
                </a:solidFill>
                <a:latin typeface="Arial"/>
              </a:rPr>
              <a:t> </a:t>
            </a:r>
            <a:r>
              <a:rPr lang="en-IN" sz="2000" b="1" dirty="0" err="1">
                <a:solidFill>
                  <a:srgbClr val="0000FF"/>
                </a:solidFill>
                <a:latin typeface="Arial"/>
              </a:rPr>
              <a:t>K.Choudhary</a:t>
            </a:r>
            <a:endParaRPr dirty="0">
              <a:solidFill>
                <a:srgbClr val="0000FF"/>
              </a:solidFill>
            </a:endParaRPr>
          </a:p>
        </p:txBody>
      </p:sp>
      <p:sp>
        <p:nvSpPr>
          <p:cNvPr id="13" name="CustomShape 5"/>
          <p:cNvSpPr/>
          <p:nvPr/>
        </p:nvSpPr>
        <p:spPr>
          <a:xfrm>
            <a:off x="1447800" y="4876800"/>
            <a:ext cx="6629040" cy="397800"/>
          </a:xfrm>
          <a:prstGeom prst="rect">
            <a:avLst/>
          </a:prstGeom>
          <a:noFill/>
          <a:ln>
            <a:noFill/>
          </a:ln>
        </p:spPr>
        <p:txBody>
          <a:bodyPr lIns="90000" tIns="45000" rIns="90000" bIns="45000"/>
          <a:lstStyle/>
          <a:p>
            <a:pPr>
              <a:lnSpc>
                <a:spcPct val="100000"/>
              </a:lnSpc>
            </a:pPr>
            <a:r>
              <a:rPr lang="en-IN" sz="2200" b="1" dirty="0">
                <a:solidFill>
                  <a:srgbClr val="000000"/>
                </a:solidFill>
                <a:latin typeface="Arial"/>
              </a:rPr>
              <a:t>Department of Computer Science &amp; Engineering</a:t>
            </a:r>
            <a:endParaRPr/>
          </a:p>
        </p:txBody>
      </p:sp>
      <p:sp>
        <p:nvSpPr>
          <p:cNvPr id="14" name="CustomShape 4"/>
          <p:cNvSpPr/>
          <p:nvPr/>
        </p:nvSpPr>
        <p:spPr>
          <a:xfrm>
            <a:off x="457200" y="5334000"/>
            <a:ext cx="8229600" cy="914400"/>
          </a:xfrm>
          <a:prstGeom prst="rect">
            <a:avLst/>
          </a:prstGeom>
          <a:noFill/>
          <a:ln>
            <a:noFill/>
          </a:ln>
        </p:spPr>
        <p:txBody>
          <a:bodyPr lIns="90000" tIns="45000" rIns="90000" bIns="45000"/>
          <a:lstStyle/>
          <a:p>
            <a:pPr algn="ctr">
              <a:lnSpc>
                <a:spcPct val="93000"/>
              </a:lnSpc>
            </a:pPr>
            <a:r>
              <a:rPr lang="en-IN" sz="2200" b="1" dirty="0">
                <a:solidFill>
                  <a:srgbClr val="000000"/>
                </a:solidFill>
                <a:latin typeface="Perpetua"/>
                <a:ea typeface="DejaVu Sans"/>
              </a:rPr>
              <a:t>      </a:t>
            </a:r>
            <a:r>
              <a:rPr lang="en-IN" sz="2000" b="1" dirty="0">
                <a:solidFill>
                  <a:srgbClr val="000000"/>
                </a:solidFill>
                <a:latin typeface="Times New Roman" pitchFamily="18" charset="0"/>
                <a:ea typeface="DejaVu Sans"/>
                <a:cs typeface="Times New Roman" pitchFamily="18" charset="0"/>
              </a:rPr>
              <a:t>S. B. JAIN INSTITUTE OF TECHNOLOGY MANAGEMENT AND RESEARCH,NAGPUR</a:t>
            </a:r>
          </a:p>
          <a:p>
            <a:pPr algn="ctr">
              <a:lnSpc>
                <a:spcPct val="93000"/>
              </a:lnSpc>
            </a:pPr>
            <a:r>
              <a:rPr lang="en-IN" sz="2000" b="1" dirty="0">
                <a:solidFill>
                  <a:srgbClr val="000000"/>
                </a:solidFill>
                <a:latin typeface="Times New Roman" pitchFamily="18" charset="0"/>
                <a:cs typeface="Times New Roman" pitchFamily="18" charset="0"/>
              </a:rPr>
              <a:t>An Autonomous Institute, Affiliated to RTMNU, Nagpur</a:t>
            </a:r>
            <a:endParaRPr sz="2000">
              <a:latin typeface="Times New Roman" pitchFamily="18" charset="0"/>
              <a:cs typeface="Times New Roman" pitchFamily="18" charset="0"/>
            </a:endParaRPr>
          </a:p>
        </p:txBody>
      </p:sp>
      <p:pic>
        <p:nvPicPr>
          <p:cNvPr id="1026" name="Picture 2" descr="C:\Users\PROJECT LAB\Desktop\College LOGO.png"/>
          <p:cNvPicPr>
            <a:picLocks noChangeAspect="1" noChangeArrowheads="1"/>
          </p:cNvPicPr>
          <p:nvPr/>
        </p:nvPicPr>
        <p:blipFill>
          <a:blip r:embed="rId2"/>
          <a:srcRect/>
          <a:stretch>
            <a:fillRect/>
          </a:stretch>
        </p:blipFill>
        <p:spPr bwMode="auto">
          <a:xfrm>
            <a:off x="3810000" y="2057400"/>
            <a:ext cx="1466850" cy="170380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E5A1-4791-47FB-B589-14A11C41555E}"/>
              </a:ext>
            </a:extLst>
          </p:cNvPr>
          <p:cNvSpPr>
            <a:spLocks noGrp="1"/>
          </p:cNvSpPr>
          <p:nvPr>
            <p:ph type="title"/>
          </p:nvPr>
        </p:nvSpPr>
        <p:spPr>
          <a:xfrm>
            <a:off x="3505201" y="346709"/>
            <a:ext cx="4968238" cy="492443"/>
          </a:xfrm>
        </p:spPr>
        <p:txBody>
          <a:bodyPr/>
          <a:lstStyle/>
          <a:p>
            <a:r>
              <a:rPr lang="en-IN" sz="3200" dirty="0">
                <a:latin typeface="Times New Roman" panose="02020603050405020304" pitchFamily="18" charset="0"/>
                <a:cs typeface="Times New Roman" panose="02020603050405020304" pitchFamily="18" charset="0"/>
              </a:rPr>
              <a:t>Screen  Shots</a:t>
            </a:r>
          </a:p>
        </p:txBody>
      </p:sp>
      <p:sp>
        <p:nvSpPr>
          <p:cNvPr id="3" name="Footer Placeholder 2">
            <a:extLst>
              <a:ext uri="{FF2B5EF4-FFF2-40B4-BE49-F238E27FC236}">
                <a16:creationId xmlns:a16="http://schemas.microsoft.com/office/drawing/2014/main" id="{F19617CF-940B-4F91-B2E5-632CA271FD31}"/>
              </a:ext>
            </a:extLst>
          </p:cNvPr>
          <p:cNvSpPr>
            <a:spLocks noGrp="1"/>
          </p:cNvSpPr>
          <p:nvPr>
            <p:ph type="ftr" sz="quarter" idx="5"/>
          </p:nvPr>
        </p:nvSpPr>
        <p:spPr/>
        <p:txBody>
          <a:bodyPr/>
          <a:lstStyle/>
          <a:p>
            <a:pPr marL="12700">
              <a:lnSpc>
                <a:spcPts val="1425"/>
              </a:lnSpc>
            </a:pPr>
            <a:r>
              <a:rPr lang="en-US" spc="-5"/>
              <a:t>By </a:t>
            </a:r>
            <a:r>
              <a:rPr lang="en-US"/>
              <a:t>Mr </a:t>
            </a:r>
            <a:r>
              <a:rPr lang="en-US" spc="-5"/>
              <a:t>Nisarg </a:t>
            </a:r>
            <a:r>
              <a:rPr lang="en-US"/>
              <a:t>Gandhewar </a:t>
            </a:r>
            <a:r>
              <a:rPr lang="en-US" spc="-5"/>
              <a:t>Dept </a:t>
            </a:r>
            <a:r>
              <a:rPr lang="en-US"/>
              <a:t>of </a:t>
            </a:r>
            <a:r>
              <a:rPr lang="en-US" spc="-5"/>
              <a:t>CSE, SBJITMR,</a:t>
            </a:r>
            <a:r>
              <a:rPr lang="en-US" spc="-10"/>
              <a:t> </a:t>
            </a:r>
            <a:r>
              <a:rPr lang="en-US"/>
              <a:t>Nagpur</a:t>
            </a:r>
            <a:endParaRPr lang="en-US" dirty="0"/>
          </a:p>
        </p:txBody>
      </p:sp>
      <p:sp>
        <p:nvSpPr>
          <p:cNvPr id="4" name="Slide Number Placeholder 3">
            <a:extLst>
              <a:ext uri="{FF2B5EF4-FFF2-40B4-BE49-F238E27FC236}">
                <a16:creationId xmlns:a16="http://schemas.microsoft.com/office/drawing/2014/main" id="{D76E3CEE-2AB7-4111-BF8C-F1B239CD4148}"/>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10</a:t>
            </a:fld>
            <a:endParaRPr lang="en-IN" dirty="0"/>
          </a:p>
        </p:txBody>
      </p:sp>
      <p:pic>
        <p:nvPicPr>
          <p:cNvPr id="6" name="Picture 5">
            <a:extLst>
              <a:ext uri="{FF2B5EF4-FFF2-40B4-BE49-F238E27FC236}">
                <a16:creationId xmlns:a16="http://schemas.microsoft.com/office/drawing/2014/main" id="{DB16AE54-F279-4753-B118-639BE67F5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4379" y="3379465"/>
            <a:ext cx="15241" cy="99069"/>
          </a:xfrm>
          <a:prstGeom prst="rect">
            <a:avLst/>
          </a:prstGeom>
        </p:spPr>
      </p:pic>
      <p:pic>
        <p:nvPicPr>
          <p:cNvPr id="10" name="Picture 9">
            <a:extLst>
              <a:ext uri="{FF2B5EF4-FFF2-40B4-BE49-F238E27FC236}">
                <a16:creationId xmlns:a16="http://schemas.microsoft.com/office/drawing/2014/main" id="{B65CBFD8-D358-4935-BB1C-979A787F0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80586"/>
            <a:ext cx="8229600" cy="4334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6605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9D39-A329-488A-8368-86034413BC89}"/>
              </a:ext>
            </a:extLst>
          </p:cNvPr>
          <p:cNvSpPr>
            <a:spLocks noGrp="1"/>
          </p:cNvSpPr>
          <p:nvPr>
            <p:ph type="title"/>
          </p:nvPr>
        </p:nvSpPr>
        <p:spPr>
          <a:xfrm>
            <a:off x="3429001" y="346709"/>
            <a:ext cx="5044438" cy="492443"/>
          </a:xfrm>
        </p:spPr>
        <p:txBody>
          <a:bodyPr/>
          <a:lstStyle/>
          <a:p>
            <a:r>
              <a:rPr lang="en-IN" sz="3200" dirty="0">
                <a:latin typeface="Times New Roman" panose="02020603050405020304" pitchFamily="18" charset="0"/>
                <a:cs typeface="Times New Roman" panose="02020603050405020304" pitchFamily="18" charset="0"/>
              </a:rPr>
              <a:t>Screen Shots</a:t>
            </a:r>
          </a:p>
        </p:txBody>
      </p:sp>
      <p:sp>
        <p:nvSpPr>
          <p:cNvPr id="3" name="Footer Placeholder 2">
            <a:extLst>
              <a:ext uri="{FF2B5EF4-FFF2-40B4-BE49-F238E27FC236}">
                <a16:creationId xmlns:a16="http://schemas.microsoft.com/office/drawing/2014/main" id="{630405DC-92BD-458C-80F8-025DB1CEC123}"/>
              </a:ext>
            </a:extLst>
          </p:cNvPr>
          <p:cNvSpPr>
            <a:spLocks noGrp="1"/>
          </p:cNvSpPr>
          <p:nvPr>
            <p:ph type="ftr" sz="quarter" idx="5"/>
          </p:nvPr>
        </p:nvSpPr>
        <p:spPr/>
        <p:txBody>
          <a:bodyPr/>
          <a:lstStyle/>
          <a:p>
            <a:pPr marL="12700">
              <a:lnSpc>
                <a:spcPts val="1425"/>
              </a:lnSpc>
            </a:pPr>
            <a:r>
              <a:rPr lang="en-US" spc="-5"/>
              <a:t>By </a:t>
            </a:r>
            <a:r>
              <a:rPr lang="en-US"/>
              <a:t>Mr </a:t>
            </a:r>
            <a:r>
              <a:rPr lang="en-US" spc="-5"/>
              <a:t>Nisarg </a:t>
            </a:r>
            <a:r>
              <a:rPr lang="en-US"/>
              <a:t>Gandhewar </a:t>
            </a:r>
            <a:r>
              <a:rPr lang="en-US" spc="-5"/>
              <a:t>Dept </a:t>
            </a:r>
            <a:r>
              <a:rPr lang="en-US"/>
              <a:t>of </a:t>
            </a:r>
            <a:r>
              <a:rPr lang="en-US" spc="-5"/>
              <a:t>CSE, SBJITMR,</a:t>
            </a:r>
            <a:r>
              <a:rPr lang="en-US" spc="-10"/>
              <a:t> </a:t>
            </a:r>
            <a:r>
              <a:rPr lang="en-US"/>
              <a:t>Nagpur</a:t>
            </a:r>
            <a:endParaRPr lang="en-US" dirty="0"/>
          </a:p>
        </p:txBody>
      </p:sp>
      <p:sp>
        <p:nvSpPr>
          <p:cNvPr id="4" name="Slide Number Placeholder 3">
            <a:extLst>
              <a:ext uri="{FF2B5EF4-FFF2-40B4-BE49-F238E27FC236}">
                <a16:creationId xmlns:a16="http://schemas.microsoft.com/office/drawing/2014/main" id="{44D26EE2-CDAC-4F40-B635-B1216B575736}"/>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11</a:t>
            </a:fld>
            <a:endParaRPr lang="en-IN" dirty="0"/>
          </a:p>
        </p:txBody>
      </p:sp>
      <p:pic>
        <p:nvPicPr>
          <p:cNvPr id="6" name="Picture 5">
            <a:extLst>
              <a:ext uri="{FF2B5EF4-FFF2-40B4-BE49-F238E27FC236}">
                <a16:creationId xmlns:a16="http://schemas.microsoft.com/office/drawing/2014/main" id="{AFA27782-D053-4F19-98AE-C5125307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70" y="1142999"/>
            <a:ext cx="8379458" cy="4751133"/>
          </a:xfrm>
          <a:prstGeom prst="rect">
            <a:avLst/>
          </a:prstGeom>
        </p:spPr>
      </p:pic>
    </p:spTree>
    <p:extLst>
      <p:ext uri="{BB962C8B-B14F-4D97-AF65-F5344CB8AC3E}">
        <p14:creationId xmlns:p14="http://schemas.microsoft.com/office/powerpoint/2010/main" val="2614309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1441F-243E-4A56-90D2-B898F1297FD6}"/>
              </a:ext>
            </a:extLst>
          </p:cNvPr>
          <p:cNvSpPr>
            <a:spLocks noGrp="1"/>
          </p:cNvSpPr>
          <p:nvPr>
            <p:ph type="title"/>
          </p:nvPr>
        </p:nvSpPr>
        <p:spPr>
          <a:xfrm>
            <a:off x="3505201" y="346709"/>
            <a:ext cx="4968238" cy="492443"/>
          </a:xfrm>
        </p:spPr>
        <p:txBody>
          <a:bodyPr/>
          <a:lstStyle/>
          <a:p>
            <a:r>
              <a:rPr lang="en-IN" sz="3200" dirty="0">
                <a:latin typeface="Times New Roman" panose="02020603050405020304" pitchFamily="18" charset="0"/>
                <a:cs typeface="Times New Roman" panose="02020603050405020304" pitchFamily="18" charset="0"/>
              </a:rPr>
              <a:t>Screen Shots</a:t>
            </a:r>
          </a:p>
        </p:txBody>
      </p:sp>
      <p:sp>
        <p:nvSpPr>
          <p:cNvPr id="3" name="Footer Placeholder 2">
            <a:extLst>
              <a:ext uri="{FF2B5EF4-FFF2-40B4-BE49-F238E27FC236}">
                <a16:creationId xmlns:a16="http://schemas.microsoft.com/office/drawing/2014/main" id="{03BB2212-9384-4392-8E43-120671D23C89}"/>
              </a:ext>
            </a:extLst>
          </p:cNvPr>
          <p:cNvSpPr>
            <a:spLocks noGrp="1"/>
          </p:cNvSpPr>
          <p:nvPr>
            <p:ph type="ftr" sz="quarter" idx="5"/>
          </p:nvPr>
        </p:nvSpPr>
        <p:spPr/>
        <p:txBody>
          <a:bodyPr/>
          <a:lstStyle/>
          <a:p>
            <a:pPr marL="12700">
              <a:lnSpc>
                <a:spcPts val="1425"/>
              </a:lnSpc>
            </a:pPr>
            <a:r>
              <a:rPr lang="en-US" spc="-5"/>
              <a:t>By </a:t>
            </a:r>
            <a:r>
              <a:rPr lang="en-US"/>
              <a:t>Mr </a:t>
            </a:r>
            <a:r>
              <a:rPr lang="en-US" spc="-5"/>
              <a:t>Nisarg </a:t>
            </a:r>
            <a:r>
              <a:rPr lang="en-US"/>
              <a:t>Gandhewar </a:t>
            </a:r>
            <a:r>
              <a:rPr lang="en-US" spc="-5"/>
              <a:t>Dept </a:t>
            </a:r>
            <a:r>
              <a:rPr lang="en-US"/>
              <a:t>of </a:t>
            </a:r>
            <a:r>
              <a:rPr lang="en-US" spc="-5"/>
              <a:t>CSE, SBJITMR,</a:t>
            </a:r>
            <a:r>
              <a:rPr lang="en-US" spc="-10"/>
              <a:t> </a:t>
            </a:r>
            <a:r>
              <a:rPr lang="en-US"/>
              <a:t>Nagpur</a:t>
            </a:r>
            <a:endParaRPr lang="en-US" dirty="0"/>
          </a:p>
        </p:txBody>
      </p:sp>
      <p:sp>
        <p:nvSpPr>
          <p:cNvPr id="4" name="Slide Number Placeholder 3">
            <a:extLst>
              <a:ext uri="{FF2B5EF4-FFF2-40B4-BE49-F238E27FC236}">
                <a16:creationId xmlns:a16="http://schemas.microsoft.com/office/drawing/2014/main" id="{D19CE40A-8BC9-4E41-BB79-205DACE45C54}"/>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12</a:t>
            </a:fld>
            <a:endParaRPr lang="en-IN" dirty="0"/>
          </a:p>
        </p:txBody>
      </p:sp>
      <p:pic>
        <p:nvPicPr>
          <p:cNvPr id="7" name="Picture 6">
            <a:extLst>
              <a:ext uri="{FF2B5EF4-FFF2-40B4-BE49-F238E27FC236}">
                <a16:creationId xmlns:a16="http://schemas.microsoft.com/office/drawing/2014/main" id="{1669FC6D-A46F-4320-BE5D-3ADDE11A7731}"/>
              </a:ext>
            </a:extLst>
          </p:cNvPr>
          <p:cNvPicPr>
            <a:picLocks noChangeAspect="1"/>
          </p:cNvPicPr>
          <p:nvPr/>
        </p:nvPicPr>
        <p:blipFill rotWithShape="1">
          <a:blip r:embed="rId2">
            <a:extLst>
              <a:ext uri="{28A0092B-C50C-407E-A947-70E740481C1C}">
                <a14:useLocalDpi xmlns:a14="http://schemas.microsoft.com/office/drawing/2010/main" val="0"/>
              </a:ext>
            </a:extLst>
          </a:blip>
          <a:srcRect l="2543" r="3263"/>
          <a:stretch/>
        </p:blipFill>
        <p:spPr>
          <a:xfrm>
            <a:off x="372331" y="859030"/>
            <a:ext cx="4047269" cy="3103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60B434B7-4790-4CF2-A7DE-8D4021336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670" y="2895600"/>
            <a:ext cx="4190999" cy="3375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15238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650C-43C6-4B1A-A209-ABA035329C3A}"/>
              </a:ext>
            </a:extLst>
          </p:cNvPr>
          <p:cNvSpPr>
            <a:spLocks noGrp="1"/>
          </p:cNvSpPr>
          <p:nvPr>
            <p:ph type="title"/>
          </p:nvPr>
        </p:nvSpPr>
        <p:spPr>
          <a:xfrm>
            <a:off x="3352799" y="346709"/>
            <a:ext cx="5120639" cy="492443"/>
          </a:xfrm>
        </p:spPr>
        <p:txBody>
          <a:bodyPr/>
          <a:lstStyle/>
          <a:p>
            <a:r>
              <a:rPr lang="en-IN" sz="3200" dirty="0">
                <a:latin typeface="Times New Roman" panose="02020603050405020304" pitchFamily="18" charset="0"/>
                <a:cs typeface="Times New Roman" panose="02020603050405020304" pitchFamily="18" charset="0"/>
              </a:rPr>
              <a:t>Screen  Shots</a:t>
            </a:r>
          </a:p>
        </p:txBody>
      </p:sp>
      <p:sp>
        <p:nvSpPr>
          <p:cNvPr id="3" name="Footer Placeholder 2">
            <a:extLst>
              <a:ext uri="{FF2B5EF4-FFF2-40B4-BE49-F238E27FC236}">
                <a16:creationId xmlns:a16="http://schemas.microsoft.com/office/drawing/2014/main" id="{2C532A43-DE68-41DC-AEFB-8224FC7DDF0B}"/>
              </a:ext>
            </a:extLst>
          </p:cNvPr>
          <p:cNvSpPr>
            <a:spLocks noGrp="1"/>
          </p:cNvSpPr>
          <p:nvPr>
            <p:ph type="ftr" sz="quarter" idx="5"/>
          </p:nvPr>
        </p:nvSpPr>
        <p:spPr/>
        <p:txBody>
          <a:bodyPr/>
          <a:lstStyle/>
          <a:p>
            <a:pPr marL="12700">
              <a:lnSpc>
                <a:spcPts val="1425"/>
              </a:lnSpc>
            </a:pPr>
            <a:r>
              <a:rPr lang="en-US" spc="-5"/>
              <a:t>By </a:t>
            </a:r>
            <a:r>
              <a:rPr lang="en-US"/>
              <a:t>Mr </a:t>
            </a:r>
            <a:r>
              <a:rPr lang="en-US" spc="-5"/>
              <a:t>Nisarg </a:t>
            </a:r>
            <a:r>
              <a:rPr lang="en-US"/>
              <a:t>Gandhewar </a:t>
            </a:r>
            <a:r>
              <a:rPr lang="en-US" spc="-5"/>
              <a:t>Dept </a:t>
            </a:r>
            <a:r>
              <a:rPr lang="en-US"/>
              <a:t>of </a:t>
            </a:r>
            <a:r>
              <a:rPr lang="en-US" spc="-5"/>
              <a:t>CSE, SBJITMR,</a:t>
            </a:r>
            <a:r>
              <a:rPr lang="en-US" spc="-10"/>
              <a:t> </a:t>
            </a:r>
            <a:r>
              <a:rPr lang="en-US"/>
              <a:t>Nagpur</a:t>
            </a:r>
            <a:endParaRPr lang="en-US" dirty="0"/>
          </a:p>
        </p:txBody>
      </p:sp>
      <p:sp>
        <p:nvSpPr>
          <p:cNvPr id="4" name="Slide Number Placeholder 3">
            <a:extLst>
              <a:ext uri="{FF2B5EF4-FFF2-40B4-BE49-F238E27FC236}">
                <a16:creationId xmlns:a16="http://schemas.microsoft.com/office/drawing/2014/main" id="{3B32AC7B-7CAF-4F64-984E-FB0A4D60DC6F}"/>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13</a:t>
            </a:fld>
            <a:endParaRPr lang="en-IN" dirty="0"/>
          </a:p>
        </p:txBody>
      </p:sp>
      <p:sp>
        <p:nvSpPr>
          <p:cNvPr id="7" name="TextBox 6">
            <a:extLst>
              <a:ext uri="{FF2B5EF4-FFF2-40B4-BE49-F238E27FC236}">
                <a16:creationId xmlns:a16="http://schemas.microsoft.com/office/drawing/2014/main" id="{EC7AD583-06BC-4E45-8331-6506098DDC2E}"/>
              </a:ext>
            </a:extLst>
          </p:cNvPr>
          <p:cNvSpPr txBox="1"/>
          <p:nvPr/>
        </p:nvSpPr>
        <p:spPr>
          <a:xfrm>
            <a:off x="990600" y="897868"/>
            <a:ext cx="1312732" cy="369332"/>
          </a:xfrm>
          <a:prstGeom prst="rect">
            <a:avLst/>
          </a:prstGeom>
          <a:noFill/>
        </p:spPr>
        <p:txBody>
          <a:bodyPr wrap="none" rtlCol="0">
            <a:spAutoFit/>
          </a:bodyPr>
          <a:lstStyle/>
          <a:p>
            <a:r>
              <a:rPr lang="en-US" dirty="0"/>
              <a:t>A</a:t>
            </a:r>
            <a:r>
              <a:rPr lang="en-IN" dirty="0"/>
              <a:t>bout  Page</a:t>
            </a:r>
          </a:p>
        </p:txBody>
      </p:sp>
      <p:pic>
        <p:nvPicPr>
          <p:cNvPr id="8" name="Picture 7">
            <a:extLst>
              <a:ext uri="{FF2B5EF4-FFF2-40B4-BE49-F238E27FC236}">
                <a16:creationId xmlns:a16="http://schemas.microsoft.com/office/drawing/2014/main" id="{4779E8D2-72AB-49A6-93A6-0B38CD641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70" y="1371600"/>
            <a:ext cx="8379458" cy="48768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02334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E086-7494-4D4E-9DE5-C1A53D82D112}"/>
              </a:ext>
            </a:extLst>
          </p:cNvPr>
          <p:cNvSpPr>
            <a:spLocks noGrp="1"/>
          </p:cNvSpPr>
          <p:nvPr>
            <p:ph type="title"/>
          </p:nvPr>
        </p:nvSpPr>
        <p:spPr>
          <a:xfrm>
            <a:off x="3352799" y="346709"/>
            <a:ext cx="5120639" cy="492443"/>
          </a:xfrm>
        </p:spPr>
        <p:txBody>
          <a:bodyPr/>
          <a:lstStyle/>
          <a:p>
            <a:r>
              <a:rPr lang="en-IN" sz="3200" dirty="0">
                <a:latin typeface="Times New Roman" panose="02020603050405020304" pitchFamily="18" charset="0"/>
                <a:cs typeface="Times New Roman" panose="02020603050405020304" pitchFamily="18" charset="0"/>
              </a:rPr>
              <a:t>Screen  Shots</a:t>
            </a:r>
          </a:p>
        </p:txBody>
      </p:sp>
      <p:sp>
        <p:nvSpPr>
          <p:cNvPr id="3" name="Footer Placeholder 2">
            <a:extLst>
              <a:ext uri="{FF2B5EF4-FFF2-40B4-BE49-F238E27FC236}">
                <a16:creationId xmlns:a16="http://schemas.microsoft.com/office/drawing/2014/main" id="{EB3D75C6-E8AD-4DD7-A2DD-820FC62E7E24}"/>
              </a:ext>
            </a:extLst>
          </p:cNvPr>
          <p:cNvSpPr>
            <a:spLocks noGrp="1"/>
          </p:cNvSpPr>
          <p:nvPr>
            <p:ph type="ftr" sz="quarter" idx="5"/>
          </p:nvPr>
        </p:nvSpPr>
        <p:spPr/>
        <p:txBody>
          <a:bodyPr/>
          <a:lstStyle/>
          <a:p>
            <a:pPr marL="12700">
              <a:lnSpc>
                <a:spcPts val="1425"/>
              </a:lnSpc>
            </a:pPr>
            <a:r>
              <a:rPr lang="en-US" spc="-5"/>
              <a:t>By </a:t>
            </a:r>
            <a:r>
              <a:rPr lang="en-US"/>
              <a:t>Mr </a:t>
            </a:r>
            <a:r>
              <a:rPr lang="en-US" spc="-5"/>
              <a:t>Nisarg </a:t>
            </a:r>
            <a:r>
              <a:rPr lang="en-US"/>
              <a:t>Gandhewar </a:t>
            </a:r>
            <a:r>
              <a:rPr lang="en-US" spc="-5"/>
              <a:t>Dept </a:t>
            </a:r>
            <a:r>
              <a:rPr lang="en-US"/>
              <a:t>of </a:t>
            </a:r>
            <a:r>
              <a:rPr lang="en-US" spc="-5"/>
              <a:t>CSE, SBJITMR,</a:t>
            </a:r>
            <a:r>
              <a:rPr lang="en-US" spc="-10"/>
              <a:t> </a:t>
            </a:r>
            <a:r>
              <a:rPr lang="en-US"/>
              <a:t>Nagpur</a:t>
            </a:r>
            <a:endParaRPr lang="en-US" dirty="0"/>
          </a:p>
        </p:txBody>
      </p:sp>
      <p:sp>
        <p:nvSpPr>
          <p:cNvPr id="4" name="Slide Number Placeholder 3">
            <a:extLst>
              <a:ext uri="{FF2B5EF4-FFF2-40B4-BE49-F238E27FC236}">
                <a16:creationId xmlns:a16="http://schemas.microsoft.com/office/drawing/2014/main" id="{060C077F-41F4-4FED-B42E-D60DBE5E2A81}"/>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14</a:t>
            </a:fld>
            <a:endParaRPr lang="en-IN" dirty="0"/>
          </a:p>
        </p:txBody>
      </p:sp>
      <p:pic>
        <p:nvPicPr>
          <p:cNvPr id="6" name="Picture 5">
            <a:extLst>
              <a:ext uri="{FF2B5EF4-FFF2-40B4-BE49-F238E27FC236}">
                <a16:creationId xmlns:a16="http://schemas.microsoft.com/office/drawing/2014/main" id="{669016ED-DDBE-411D-AE11-03C6C4260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839152"/>
            <a:ext cx="8456928" cy="5482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4111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D7E5-B12A-4382-851D-99808A009006}"/>
              </a:ext>
            </a:extLst>
          </p:cNvPr>
          <p:cNvSpPr>
            <a:spLocks noGrp="1"/>
          </p:cNvSpPr>
          <p:nvPr>
            <p:ph type="title"/>
          </p:nvPr>
        </p:nvSpPr>
        <p:spPr>
          <a:xfrm>
            <a:off x="3352799" y="346709"/>
            <a:ext cx="5120639" cy="492443"/>
          </a:xfrm>
        </p:spPr>
        <p:txBody>
          <a:bodyPr/>
          <a:lstStyle/>
          <a:p>
            <a:r>
              <a:rPr lang="en-IN" sz="3200" dirty="0">
                <a:latin typeface="Times New Roman" panose="02020603050405020304" pitchFamily="18" charset="0"/>
                <a:cs typeface="Times New Roman" panose="02020603050405020304" pitchFamily="18" charset="0"/>
              </a:rPr>
              <a:t>Screen  Shots</a:t>
            </a:r>
          </a:p>
        </p:txBody>
      </p:sp>
      <p:sp>
        <p:nvSpPr>
          <p:cNvPr id="3" name="Footer Placeholder 2">
            <a:extLst>
              <a:ext uri="{FF2B5EF4-FFF2-40B4-BE49-F238E27FC236}">
                <a16:creationId xmlns:a16="http://schemas.microsoft.com/office/drawing/2014/main" id="{AB749D9C-AEB2-4778-99A9-17F9978FF82C}"/>
              </a:ext>
            </a:extLst>
          </p:cNvPr>
          <p:cNvSpPr>
            <a:spLocks noGrp="1"/>
          </p:cNvSpPr>
          <p:nvPr>
            <p:ph type="ftr" sz="quarter" idx="5"/>
          </p:nvPr>
        </p:nvSpPr>
        <p:spPr/>
        <p:txBody>
          <a:bodyPr/>
          <a:lstStyle/>
          <a:p>
            <a:pPr marL="12700">
              <a:lnSpc>
                <a:spcPts val="1425"/>
              </a:lnSpc>
            </a:pPr>
            <a:r>
              <a:rPr lang="en-US" spc="-5"/>
              <a:t>By </a:t>
            </a:r>
            <a:r>
              <a:rPr lang="en-US"/>
              <a:t>Mr </a:t>
            </a:r>
            <a:r>
              <a:rPr lang="en-US" spc="-5"/>
              <a:t>Nisarg </a:t>
            </a:r>
            <a:r>
              <a:rPr lang="en-US"/>
              <a:t>Gandhewar </a:t>
            </a:r>
            <a:r>
              <a:rPr lang="en-US" spc="-5"/>
              <a:t>Dept </a:t>
            </a:r>
            <a:r>
              <a:rPr lang="en-US"/>
              <a:t>of </a:t>
            </a:r>
            <a:r>
              <a:rPr lang="en-US" spc="-5"/>
              <a:t>CSE, SBJITMR,</a:t>
            </a:r>
            <a:r>
              <a:rPr lang="en-US" spc="-10"/>
              <a:t> </a:t>
            </a:r>
            <a:r>
              <a:rPr lang="en-US"/>
              <a:t>Nagpur</a:t>
            </a:r>
            <a:endParaRPr lang="en-US" dirty="0"/>
          </a:p>
        </p:txBody>
      </p:sp>
      <p:sp>
        <p:nvSpPr>
          <p:cNvPr id="4" name="Slide Number Placeholder 3">
            <a:extLst>
              <a:ext uri="{FF2B5EF4-FFF2-40B4-BE49-F238E27FC236}">
                <a16:creationId xmlns:a16="http://schemas.microsoft.com/office/drawing/2014/main" id="{8EA84855-A02D-40A2-B25F-7B6A7CAB464F}"/>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15</a:t>
            </a:fld>
            <a:endParaRPr lang="en-IN" dirty="0"/>
          </a:p>
        </p:txBody>
      </p:sp>
      <p:pic>
        <p:nvPicPr>
          <p:cNvPr id="6" name="Picture 5">
            <a:extLst>
              <a:ext uri="{FF2B5EF4-FFF2-40B4-BE49-F238E27FC236}">
                <a16:creationId xmlns:a16="http://schemas.microsoft.com/office/drawing/2014/main" id="{DB76F9B3-9F31-4B9C-8EA6-BE478A8C8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66" y="1676400"/>
            <a:ext cx="8379458" cy="4559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070A97EC-746B-4FAB-A195-9DF9AD359B06}"/>
              </a:ext>
            </a:extLst>
          </p:cNvPr>
          <p:cNvSpPr txBox="1"/>
          <p:nvPr/>
        </p:nvSpPr>
        <p:spPr>
          <a:xfrm>
            <a:off x="762000" y="888444"/>
            <a:ext cx="1698927" cy="369332"/>
          </a:xfrm>
          <a:prstGeom prst="rect">
            <a:avLst/>
          </a:prstGeom>
          <a:noFill/>
        </p:spPr>
        <p:txBody>
          <a:bodyPr wrap="none" rtlCol="0">
            <a:spAutoFit/>
          </a:bodyPr>
          <a:lstStyle/>
          <a:p>
            <a:r>
              <a:rPr lang="en-IN" dirty="0"/>
              <a:t>Contact Us Page</a:t>
            </a:r>
          </a:p>
        </p:txBody>
      </p:sp>
    </p:spTree>
    <p:extLst>
      <p:ext uri="{BB962C8B-B14F-4D97-AF65-F5344CB8AC3E}">
        <p14:creationId xmlns:p14="http://schemas.microsoft.com/office/powerpoint/2010/main" val="539678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457200" y="274680"/>
            <a:ext cx="8226277" cy="63972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Technology Used</a:t>
            </a:r>
            <a:endParaRPr sz="3200">
              <a:latin typeface="Times New Roman" pitchFamily="18" charset="0"/>
              <a:cs typeface="Times New Roman" pitchFamily="18" charset="0"/>
            </a:endParaRPr>
          </a:p>
        </p:txBody>
      </p:sp>
      <p:sp>
        <p:nvSpPr>
          <p:cNvPr id="153" name="CustomShape 2"/>
          <p:cNvSpPr/>
          <p:nvPr/>
        </p:nvSpPr>
        <p:spPr>
          <a:xfrm>
            <a:off x="457200" y="1143000"/>
            <a:ext cx="8226277" cy="4521600"/>
          </a:xfrm>
          <a:prstGeom prst="rect">
            <a:avLst/>
          </a:prstGeom>
          <a:noFill/>
          <a:ln>
            <a:noFill/>
          </a:ln>
        </p:spPr>
        <p:txBody>
          <a:bodyPr lIns="90000" tIns="45000" rIns="90000" bIns="45000"/>
          <a:lstStyle/>
          <a:p>
            <a:pPr>
              <a:lnSpc>
                <a:spcPct val="100000"/>
              </a:lnSpc>
              <a:buFont typeface="Arial"/>
              <a:buChar char="•"/>
            </a:pPr>
            <a:r>
              <a:rPr lang="en-US" sz="3200" dirty="0">
                <a:latin typeface="Cambria"/>
                <a:ea typeface="DejaVu Sans"/>
              </a:rPr>
              <a:t>Front End:</a:t>
            </a:r>
          </a:p>
          <a:p>
            <a:pPr>
              <a:lnSpc>
                <a:spcPct val="100000"/>
              </a:lnSpc>
            </a:pPr>
            <a:r>
              <a:rPr lang="en-US" sz="3200" dirty="0">
                <a:latin typeface="Cambria"/>
                <a:ea typeface="DejaVu Sans"/>
              </a:rPr>
              <a:t>                   </a:t>
            </a:r>
            <a:r>
              <a:rPr lang="en-US" sz="2400" dirty="0">
                <a:latin typeface="Cambria"/>
                <a:ea typeface="DejaVu Sans"/>
              </a:rPr>
              <a:t> CSS , HTML</a:t>
            </a:r>
          </a:p>
          <a:p>
            <a:pPr>
              <a:lnSpc>
                <a:spcPct val="100000"/>
              </a:lnSpc>
            </a:pPr>
            <a:endParaRPr lang="en-US" sz="3200" dirty="0">
              <a:solidFill>
                <a:srgbClr val="0000FF"/>
              </a:solidFill>
              <a:latin typeface="Cambria"/>
              <a:ea typeface="DejaVu Sans"/>
            </a:endParaRPr>
          </a:p>
          <a:p>
            <a:pPr>
              <a:lnSpc>
                <a:spcPct val="100000"/>
              </a:lnSpc>
              <a:buFont typeface="Arial"/>
              <a:buChar char="•"/>
            </a:pPr>
            <a:r>
              <a:rPr lang="en-US" sz="3200" dirty="0">
                <a:latin typeface="Cambria"/>
                <a:ea typeface="DejaVu Sans"/>
              </a:rPr>
              <a:t>IDE:</a:t>
            </a:r>
          </a:p>
          <a:p>
            <a:pPr>
              <a:lnSpc>
                <a:spcPct val="100000"/>
              </a:lnSpc>
            </a:pPr>
            <a:r>
              <a:rPr lang="en-US" sz="3200" dirty="0">
                <a:latin typeface="Cambria"/>
              </a:rPr>
              <a:t>               </a:t>
            </a:r>
            <a:r>
              <a:rPr lang="en-US" sz="2800" dirty="0">
                <a:latin typeface="Cambria"/>
              </a:rPr>
              <a:t>Visual  Studio  Code</a:t>
            </a:r>
          </a:p>
          <a:p>
            <a:pPr>
              <a:lnSpc>
                <a:spcPct val="100000"/>
              </a:lnSpc>
            </a:pPr>
            <a:endParaRPr lang="en-US" sz="3200" dirty="0">
              <a:latin typeface="Cambria"/>
            </a:endParaRPr>
          </a:p>
          <a:p>
            <a:pPr marL="285750" indent="-285750">
              <a:lnSpc>
                <a:spcPct val="100000"/>
              </a:lnSpc>
              <a:buFont typeface="Arial" panose="020B0604020202020204" pitchFamily="34" charset="0"/>
              <a:buChar char="•"/>
            </a:pPr>
            <a:r>
              <a:rPr lang="en-US" sz="3200" dirty="0">
                <a:latin typeface="Cambria"/>
              </a:rPr>
              <a:t>Website Designed:</a:t>
            </a:r>
          </a:p>
          <a:p>
            <a:pPr>
              <a:lnSpc>
                <a:spcPct val="100000"/>
              </a:lnSpc>
            </a:pPr>
            <a:r>
              <a:rPr lang="en-US" sz="3200" dirty="0">
                <a:latin typeface="Cambria"/>
              </a:rPr>
              <a:t>                             </a:t>
            </a:r>
            <a:r>
              <a:rPr lang="en-US" sz="2800" dirty="0">
                <a:latin typeface="Cambria"/>
              </a:rPr>
              <a:t>Phoenix  Coders</a:t>
            </a:r>
            <a:endParaRPr sz="2800" dirty="0"/>
          </a:p>
        </p:txBody>
      </p:sp>
      <p:sp>
        <p:nvSpPr>
          <p:cNvPr id="154"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55"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393A6E2F-F190-4D2E-9D17-8A3F64F2E6CC}" type="slidenum">
              <a:rPr lang="en-IN">
                <a:solidFill>
                  <a:srgbClr val="8B8B8B"/>
                </a:solidFill>
                <a:latin typeface="Cambria"/>
                <a:ea typeface="DejaVu Sans"/>
              </a:rPr>
              <a:pPr>
                <a:lnSpc>
                  <a:spcPct val="100000"/>
                </a:lnSpc>
              </a:pPr>
              <a:t>16</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457200" y="274680"/>
            <a:ext cx="8226277" cy="79212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Hardware Details</a:t>
            </a:r>
            <a:endParaRPr sz="3200">
              <a:latin typeface="Times New Roman" pitchFamily="18" charset="0"/>
              <a:cs typeface="Times New Roman" pitchFamily="18" charset="0"/>
            </a:endParaRPr>
          </a:p>
        </p:txBody>
      </p:sp>
      <p:sp>
        <p:nvSpPr>
          <p:cNvPr id="157" name="CustomShape 2"/>
          <p:cNvSpPr/>
          <p:nvPr/>
        </p:nvSpPr>
        <p:spPr>
          <a:xfrm>
            <a:off x="457200" y="1600200"/>
            <a:ext cx="8226277" cy="4521600"/>
          </a:xfrm>
          <a:prstGeom prst="rect">
            <a:avLst/>
          </a:prstGeom>
          <a:noFill/>
          <a:ln>
            <a:noFill/>
          </a:ln>
        </p:spPr>
        <p:txBody>
          <a:bodyPr lIns="90000" tIns="45000" rIns="90000" bIns="45000"/>
          <a:lstStyle/>
          <a:p>
            <a:pPr>
              <a:lnSpc>
                <a:spcPct val="100000"/>
              </a:lnSpc>
            </a:pPr>
            <a:r>
              <a:rPr lang="en-IN" sz="3200" dirty="0">
                <a:solidFill>
                  <a:srgbClr val="000000"/>
                </a:solidFill>
                <a:latin typeface="Cambria"/>
                <a:ea typeface="DejaVu Sans"/>
              </a:rPr>
              <a:t>List the names of hardware used in your project:</a:t>
            </a:r>
          </a:p>
          <a:p>
            <a:pPr marL="571500" indent="-571500">
              <a:lnSpc>
                <a:spcPct val="100000"/>
              </a:lnSpc>
              <a:buFont typeface="+mj-lt"/>
              <a:buAutoNum type="romanUcPeriod"/>
            </a:pPr>
            <a:r>
              <a:rPr lang="en-IN" sz="3200" dirty="0">
                <a:solidFill>
                  <a:srgbClr val="000000"/>
                </a:solidFill>
                <a:latin typeface="Cambria"/>
                <a:ea typeface="DejaVu Sans"/>
              </a:rPr>
              <a:t>Hard Disk</a:t>
            </a:r>
          </a:p>
          <a:p>
            <a:pPr marL="571500" indent="-571500">
              <a:lnSpc>
                <a:spcPct val="100000"/>
              </a:lnSpc>
              <a:buFont typeface="+mj-lt"/>
              <a:buAutoNum type="romanUcPeriod"/>
            </a:pPr>
            <a:r>
              <a:rPr lang="en-IN" sz="3200" dirty="0">
                <a:solidFill>
                  <a:srgbClr val="000000"/>
                </a:solidFill>
                <a:latin typeface="Cambria"/>
                <a:ea typeface="DejaVu Sans"/>
              </a:rPr>
              <a:t>Random Access  Memory</a:t>
            </a:r>
          </a:p>
          <a:p>
            <a:pPr marL="571500" indent="-571500">
              <a:lnSpc>
                <a:spcPct val="100000"/>
              </a:lnSpc>
              <a:buFont typeface="+mj-lt"/>
              <a:buAutoNum type="romanUcPeriod"/>
            </a:pPr>
            <a:r>
              <a:rPr lang="en-IN" sz="3200" dirty="0">
                <a:solidFill>
                  <a:srgbClr val="000000"/>
                </a:solidFill>
                <a:latin typeface="Cambria"/>
                <a:ea typeface="DejaVu Sans"/>
              </a:rPr>
              <a:t>High Processing  Speed</a:t>
            </a:r>
          </a:p>
          <a:p>
            <a:pPr marL="571500" indent="-571500">
              <a:lnSpc>
                <a:spcPct val="100000"/>
              </a:lnSpc>
              <a:buFont typeface="+mj-lt"/>
              <a:buAutoNum type="romanUcPeriod"/>
            </a:pPr>
            <a:r>
              <a:rPr lang="en-IN" sz="3200" dirty="0">
                <a:solidFill>
                  <a:srgbClr val="000000"/>
                </a:solidFill>
                <a:latin typeface="Cambria"/>
                <a:ea typeface="DejaVu Sans"/>
              </a:rPr>
              <a:t>Large  Storage  Capacity</a:t>
            </a:r>
          </a:p>
          <a:p>
            <a:pPr>
              <a:lnSpc>
                <a:spcPct val="100000"/>
              </a:lnSpc>
            </a:pPr>
            <a:endParaRPr lang="en-IN" sz="2000" dirty="0">
              <a:solidFill>
                <a:srgbClr val="000000"/>
              </a:solidFill>
              <a:latin typeface="Times New Roman" panose="02020603050405020304" pitchFamily="18" charset="0"/>
              <a:cs typeface="Times New Roman" panose="02020603050405020304" pitchFamily="18" charset="0"/>
            </a:endParaRPr>
          </a:p>
        </p:txBody>
      </p:sp>
      <p:sp>
        <p:nvSpPr>
          <p:cNvPr id="158"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59"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72F99AA1-F0E4-49BC-B218-6ECCA425585F}" type="slidenum">
              <a:rPr lang="en-IN">
                <a:solidFill>
                  <a:srgbClr val="8B8B8B"/>
                </a:solidFill>
                <a:latin typeface="Cambria"/>
                <a:ea typeface="DejaVu Sans"/>
              </a:rPr>
              <a:pPr>
                <a:lnSpc>
                  <a:spcPct val="100000"/>
                </a:lnSpc>
              </a:pPr>
              <a:t>17</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410400" y="0"/>
            <a:ext cx="8226277" cy="113868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Advantages </a:t>
            </a:r>
            <a:endParaRPr sz="3200" dirty="0">
              <a:latin typeface="Times New Roman" pitchFamily="18" charset="0"/>
              <a:cs typeface="Times New Roman" pitchFamily="18" charset="0"/>
            </a:endParaRPr>
          </a:p>
        </p:txBody>
      </p:sp>
      <p:sp>
        <p:nvSpPr>
          <p:cNvPr id="167"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68"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16400EEE-C202-420C-880F-2D7F6758A4E0}" type="slidenum">
              <a:rPr lang="en-IN">
                <a:solidFill>
                  <a:srgbClr val="8B8B8B"/>
                </a:solidFill>
                <a:latin typeface="Cambria"/>
                <a:ea typeface="DejaVu Sans"/>
              </a:rPr>
              <a:pPr>
                <a:lnSpc>
                  <a:spcPct val="100000"/>
                </a:lnSpc>
              </a:pPr>
              <a:t>18</a:t>
            </a:fld>
            <a:endParaRPr/>
          </a:p>
        </p:txBody>
      </p:sp>
      <p:sp>
        <p:nvSpPr>
          <p:cNvPr id="3" name="Text Placeholder 2">
            <a:extLst>
              <a:ext uri="{FF2B5EF4-FFF2-40B4-BE49-F238E27FC236}">
                <a16:creationId xmlns:a16="http://schemas.microsoft.com/office/drawing/2014/main" id="{639D4B08-45E9-434C-88CE-C90C8E273F18}"/>
              </a:ext>
            </a:extLst>
          </p:cNvPr>
          <p:cNvSpPr>
            <a:spLocks noGrp="1"/>
          </p:cNvSpPr>
          <p:nvPr>
            <p:ph type="body" idx="1"/>
          </p:nvPr>
        </p:nvSpPr>
        <p:spPr>
          <a:xfrm>
            <a:off x="762000" y="1138680"/>
            <a:ext cx="7471409" cy="4708981"/>
          </a:xfrm>
        </p:spPr>
        <p:txBody>
          <a:bodyPr/>
          <a:lstStyle/>
          <a:p>
            <a:endParaRPr lang="en-US" dirty="0"/>
          </a:p>
          <a:p>
            <a:pPr marL="400050" indent="-400050" algn="l">
              <a:buFont typeface="+mj-lt"/>
              <a:buAutoNum type="romanLcPeriod"/>
            </a:pPr>
            <a:r>
              <a:rPr lang="en-US" b="0" i="0" dirty="0">
                <a:solidFill>
                  <a:srgbClr val="273239"/>
                </a:solidFill>
                <a:effectLst/>
                <a:latin typeface="urw-din"/>
              </a:rPr>
              <a:t>CSS plays an important role, by using CSS you simply got to specify a repeated style for element once &amp; use it multiple times as because CSS will automatically apply the required styles.</a:t>
            </a:r>
          </a:p>
          <a:p>
            <a:pPr marL="400050" indent="-400050" algn="l">
              <a:buFont typeface="+mj-lt"/>
              <a:buAutoNum type="romanLcPeriod"/>
            </a:pPr>
            <a:endParaRPr lang="en-US" b="0" i="0" dirty="0">
              <a:solidFill>
                <a:srgbClr val="273239"/>
              </a:solidFill>
              <a:effectLst/>
              <a:latin typeface="urw-din"/>
            </a:endParaRPr>
          </a:p>
          <a:p>
            <a:pPr marL="400050" indent="-400050" algn="l">
              <a:buFont typeface="+mj-lt"/>
              <a:buAutoNum type="romanLcPeriod"/>
            </a:pPr>
            <a:r>
              <a:rPr lang="en-US" b="0" i="0" dirty="0">
                <a:solidFill>
                  <a:srgbClr val="273239"/>
                </a:solidFill>
                <a:effectLst/>
                <a:latin typeface="urw-din"/>
              </a:rPr>
              <a:t>The main advantage of CSS is that style is applied consistently across variety of sites. One instruction can control several areas which is advantageous.</a:t>
            </a:r>
          </a:p>
          <a:p>
            <a:pPr marL="400050" indent="-400050" algn="l">
              <a:buFont typeface="+mj-lt"/>
              <a:buAutoNum type="romanLcPeriod"/>
            </a:pPr>
            <a:endParaRPr lang="en-US" b="0" i="0" dirty="0">
              <a:solidFill>
                <a:srgbClr val="273239"/>
              </a:solidFill>
              <a:effectLst/>
              <a:latin typeface="urw-din"/>
            </a:endParaRPr>
          </a:p>
          <a:p>
            <a:pPr marL="400050" indent="-400050" algn="l">
              <a:buFont typeface="+mj-lt"/>
              <a:buAutoNum type="romanLcPeriod"/>
            </a:pPr>
            <a:r>
              <a:rPr lang="en-US" b="0" i="0" dirty="0">
                <a:solidFill>
                  <a:srgbClr val="273239"/>
                </a:solidFill>
                <a:effectLst/>
                <a:latin typeface="urw-din"/>
              </a:rPr>
              <a:t>HTML is that it is easy to code even for novice programmers.</a:t>
            </a:r>
          </a:p>
          <a:p>
            <a:pPr marL="400050" indent="-400050" algn="l">
              <a:buFont typeface="+mj-lt"/>
              <a:buAutoNum type="romanLcPeriod"/>
            </a:pPr>
            <a:endParaRPr lang="en-US" b="0" i="0" dirty="0">
              <a:solidFill>
                <a:srgbClr val="273239"/>
              </a:solidFill>
              <a:effectLst/>
              <a:latin typeface="urw-din"/>
            </a:endParaRPr>
          </a:p>
          <a:p>
            <a:pPr marL="400050" indent="-400050" algn="l" fontAlgn="base">
              <a:buFont typeface="+mj-lt"/>
              <a:buAutoNum type="romanLcPeriod"/>
            </a:pPr>
            <a:r>
              <a:rPr lang="en-US" b="0" i="0" dirty="0">
                <a:solidFill>
                  <a:srgbClr val="273239"/>
                </a:solidFill>
                <a:effectLst/>
                <a:latin typeface="urw-din"/>
              </a:rPr>
              <a:t>HTML also allows the utilization of templates, which makes designing a webpage easy.</a:t>
            </a:r>
          </a:p>
          <a:p>
            <a:pPr marL="400050" indent="-400050" algn="l" fontAlgn="base">
              <a:buFont typeface="+mj-lt"/>
              <a:buAutoNum type="romanLcPeriod"/>
            </a:pPr>
            <a:endParaRPr lang="en-US" b="0" i="0" dirty="0">
              <a:solidFill>
                <a:srgbClr val="273239"/>
              </a:solidFill>
              <a:effectLst/>
              <a:latin typeface="urw-din"/>
            </a:endParaRPr>
          </a:p>
          <a:p>
            <a:pPr marL="400050" indent="-400050" algn="l" fontAlgn="base">
              <a:buFont typeface="+mj-lt"/>
              <a:buAutoNum type="romanLcPeriod"/>
            </a:pPr>
            <a:r>
              <a:rPr lang="en-US" b="0" i="0" dirty="0">
                <a:solidFill>
                  <a:srgbClr val="273239"/>
                </a:solidFill>
                <a:effectLst/>
                <a:latin typeface="urw-din"/>
              </a:rPr>
              <a:t>Very useful for beginners in web designing field.</a:t>
            </a:r>
          </a:p>
          <a:p>
            <a:pPr marL="400050" indent="-400050" algn="l">
              <a:buFont typeface="+mj-lt"/>
              <a:buAutoNum type="romanLcPeriod"/>
            </a:pPr>
            <a:endParaRPr lang="en-US" b="0" i="0" dirty="0">
              <a:solidFill>
                <a:srgbClr val="273239"/>
              </a:solidFill>
              <a:effectLst/>
              <a:latin typeface="urw-din"/>
            </a:endParaRPr>
          </a:p>
          <a:p>
            <a:pPr marL="400050" indent="-400050" algn="l">
              <a:buFont typeface="+mj-lt"/>
              <a:buAutoNum type="romanLcPeriod"/>
            </a:pPr>
            <a:endParaRPr lang="en-US" b="0" i="0" dirty="0">
              <a:solidFill>
                <a:srgbClr val="273239"/>
              </a:solidFill>
              <a:effectLst/>
              <a:latin typeface="urw-din"/>
            </a:endParaRPr>
          </a:p>
          <a:p>
            <a:r>
              <a:rPr lang="en-US" dirty="0"/>
              <a:t>                               </a:t>
            </a:r>
            <a:endParaRPr lang="en-IN"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F036-2C70-4945-8F8C-BDF175A1BB13}"/>
              </a:ext>
            </a:extLst>
          </p:cNvPr>
          <p:cNvSpPr>
            <a:spLocks noGrp="1"/>
          </p:cNvSpPr>
          <p:nvPr>
            <p:ph type="title"/>
          </p:nvPr>
        </p:nvSpPr>
        <p:spPr>
          <a:xfrm>
            <a:off x="670559" y="346709"/>
            <a:ext cx="7802880" cy="553998"/>
          </a:xfrm>
        </p:spPr>
        <p:txBody>
          <a:bodyPr/>
          <a:lstStyle/>
          <a:p>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Applications</a:t>
            </a:r>
            <a:endParaRPr lang="en-IN" sz="36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5847FFC-D457-4FC8-B722-319A3AEE64DA}"/>
              </a:ext>
            </a:extLst>
          </p:cNvPr>
          <p:cNvSpPr>
            <a:spLocks noGrp="1"/>
          </p:cNvSpPr>
          <p:nvPr>
            <p:ph type="body" idx="1"/>
          </p:nvPr>
        </p:nvSpPr>
        <p:spPr>
          <a:xfrm>
            <a:off x="609600" y="1295400"/>
            <a:ext cx="7623809" cy="4965383"/>
          </a:xfrm>
        </p:spPr>
        <p:txBody>
          <a:bodyPr/>
          <a:lstStyle/>
          <a:p>
            <a:pPr marL="400050" indent="-400050">
              <a:buFont typeface="+mj-lt"/>
              <a:buAutoNum type="romanLcPeriod"/>
            </a:pPr>
            <a:r>
              <a:rPr lang="en-US" dirty="0"/>
              <a:t>HTML  provides  the  basic  structure  of  sites , which is enhanced  and  modify  by  other  technologies  like  CSS  and  Java Script.</a:t>
            </a:r>
          </a:p>
          <a:p>
            <a:pPr marL="400050" indent="-400050">
              <a:buFont typeface="+mj-lt"/>
              <a:buAutoNum type="romanLcPeriod"/>
            </a:pPr>
            <a:endParaRPr lang="en-US" dirty="0"/>
          </a:p>
          <a:p>
            <a:pPr marL="400050" indent="-400050">
              <a:buFont typeface="+mj-lt"/>
              <a:buAutoNum type="romanLcPeriod"/>
            </a:pPr>
            <a:r>
              <a:rPr lang="en-US" dirty="0"/>
              <a:t> HTML is heavily used for creating pages that are displayed on the world wide web. Every page contains a set of HTML tags, including hyperlinks which are used for connecting to other pages.</a:t>
            </a:r>
          </a:p>
          <a:p>
            <a:pPr marL="400050" indent="-400050">
              <a:buFont typeface="+mj-lt"/>
              <a:buAutoNum type="romanLcPeriod"/>
            </a:pPr>
            <a:endParaRPr lang="en-US" dirty="0"/>
          </a:p>
          <a:p>
            <a:pPr marL="400050" indent="-400050">
              <a:buFont typeface="+mj-lt"/>
              <a:buAutoNum type="romanLcPeriod"/>
            </a:pPr>
            <a:r>
              <a:rPr lang="en-US" dirty="0"/>
              <a:t>CSS helps us to control the text color, font style, the spacing between paragraphs, sizing of columns, layout designs, and many more. It is independent of HTML, and we can use it with any XML-based markup language.</a:t>
            </a:r>
          </a:p>
          <a:p>
            <a:endParaRPr lang="en-US" dirty="0"/>
          </a:p>
          <a:p>
            <a:pPr marL="400050" indent="-400050">
              <a:buFont typeface="+mj-lt"/>
              <a:buAutoNum type="romanLcPeriod"/>
            </a:pPr>
            <a:r>
              <a:rPr lang="en-US" dirty="0"/>
              <a:t> CSS  is  used  to  control  presentation , formatting , and  layout.</a:t>
            </a:r>
          </a:p>
          <a:p>
            <a:pPr marL="400050" indent="-400050">
              <a:buFont typeface="+mj-lt"/>
              <a:buAutoNum type="romanLcPeriod"/>
            </a:pPr>
            <a:endParaRPr lang="en-US" dirty="0"/>
          </a:p>
          <a:p>
            <a:pPr marL="400050" indent="-400050">
              <a:buFont typeface="+mj-lt"/>
              <a:buAutoNum type="romanLcPeriod"/>
            </a:pPr>
            <a:r>
              <a:rPr lang="en-US" dirty="0"/>
              <a:t>Java Script  is used  to  control  the behavior  of  different  elements.                                  </a:t>
            </a:r>
            <a:endParaRPr lang="en-IN" dirty="0"/>
          </a:p>
          <a:p>
            <a:endParaRPr lang="en-IN" dirty="0"/>
          </a:p>
        </p:txBody>
      </p:sp>
      <p:sp>
        <p:nvSpPr>
          <p:cNvPr id="4" name="Footer Placeholder 3">
            <a:extLst>
              <a:ext uri="{FF2B5EF4-FFF2-40B4-BE49-F238E27FC236}">
                <a16:creationId xmlns:a16="http://schemas.microsoft.com/office/drawing/2014/main" id="{9FBB74BF-6588-48C0-A2D5-03A2769091A0}"/>
              </a:ext>
            </a:extLst>
          </p:cNvPr>
          <p:cNvSpPr>
            <a:spLocks noGrp="1"/>
          </p:cNvSpPr>
          <p:nvPr>
            <p:ph type="ftr" sz="quarter" idx="5"/>
          </p:nvPr>
        </p:nvSpPr>
        <p:spPr/>
        <p:txBody>
          <a:bodyPr/>
          <a:lstStyle/>
          <a:p>
            <a:pPr marL="12700">
              <a:lnSpc>
                <a:spcPts val="1425"/>
              </a:lnSpc>
            </a:pPr>
            <a:r>
              <a:rPr lang="en-US" spc="-5"/>
              <a:t>By </a:t>
            </a:r>
            <a:r>
              <a:rPr lang="en-US"/>
              <a:t>Mr </a:t>
            </a:r>
            <a:r>
              <a:rPr lang="en-US" spc="-5"/>
              <a:t>Nisarg </a:t>
            </a:r>
            <a:r>
              <a:rPr lang="en-US"/>
              <a:t>Gandhewar </a:t>
            </a:r>
            <a:r>
              <a:rPr lang="en-US" spc="-5"/>
              <a:t>Dept </a:t>
            </a:r>
            <a:r>
              <a:rPr lang="en-US"/>
              <a:t>of </a:t>
            </a:r>
            <a:r>
              <a:rPr lang="en-US" spc="-5"/>
              <a:t>CSE, SBJITMR,</a:t>
            </a:r>
            <a:r>
              <a:rPr lang="en-US" spc="-10"/>
              <a:t> </a:t>
            </a:r>
            <a:r>
              <a:rPr lang="en-US"/>
              <a:t>Nagpur</a:t>
            </a:r>
            <a:endParaRPr lang="en-US" dirty="0"/>
          </a:p>
        </p:txBody>
      </p:sp>
      <p:sp>
        <p:nvSpPr>
          <p:cNvPr id="5" name="Slide Number Placeholder 4">
            <a:extLst>
              <a:ext uri="{FF2B5EF4-FFF2-40B4-BE49-F238E27FC236}">
                <a16:creationId xmlns:a16="http://schemas.microsoft.com/office/drawing/2014/main" id="{784F626D-C438-4EE0-9B0A-E6B14A8AD856}"/>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19</a:t>
            </a:fld>
            <a:endParaRPr lang="en-IN" dirty="0"/>
          </a:p>
        </p:txBody>
      </p:sp>
    </p:spTree>
    <p:extLst>
      <p:ext uri="{BB962C8B-B14F-4D97-AF65-F5344CB8AC3E}">
        <p14:creationId xmlns:p14="http://schemas.microsoft.com/office/powerpoint/2010/main" val="34945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457200" y="274680"/>
            <a:ext cx="8226277" cy="715920"/>
          </a:xfrm>
          <a:prstGeom prst="rect">
            <a:avLst/>
          </a:prstGeom>
          <a:noFill/>
          <a:ln>
            <a:noFill/>
          </a:ln>
        </p:spPr>
        <p:txBody>
          <a:bodyPr lIns="90000" tIns="45000" rIns="90000" bIns="45000" anchor="ctr"/>
          <a:lstStyle/>
          <a:p>
            <a:pPr algn="ctr">
              <a:lnSpc>
                <a:spcPct val="100000"/>
              </a:lnSpc>
            </a:pPr>
            <a:r>
              <a:rPr lang="en-IN" sz="4400" b="1" dirty="0">
                <a:solidFill>
                  <a:srgbClr val="000000"/>
                </a:solidFill>
                <a:latin typeface="Calibri"/>
                <a:ea typeface="DejaVu Sans"/>
              </a:rPr>
              <a:t>Contents</a:t>
            </a:r>
            <a:endParaRPr/>
          </a:p>
        </p:txBody>
      </p:sp>
      <p:sp>
        <p:nvSpPr>
          <p:cNvPr id="117" name="CustomShape 2"/>
          <p:cNvSpPr/>
          <p:nvPr/>
        </p:nvSpPr>
        <p:spPr>
          <a:xfrm>
            <a:off x="457200" y="1219200"/>
            <a:ext cx="8226277" cy="5029200"/>
          </a:xfrm>
          <a:prstGeom prst="rect">
            <a:avLst/>
          </a:prstGeom>
          <a:noFill/>
          <a:ln>
            <a:noFill/>
          </a:ln>
        </p:spPr>
        <p:txBody>
          <a:bodyPr lIns="90000" tIns="45000" rIns="90000" bIns="45000"/>
          <a:lstStyle/>
          <a:p>
            <a:pPr>
              <a:lnSpc>
                <a:spcPct val="100000"/>
              </a:lnSpc>
            </a:pPr>
            <a:endParaRPr lang="en-IN" sz="2200" dirty="0">
              <a:latin typeface="Cambria"/>
              <a:ea typeface="DejaVu Sans"/>
            </a:endParaRPr>
          </a:p>
          <a:p>
            <a:pPr>
              <a:lnSpc>
                <a:spcPct val="100000"/>
              </a:lnSpc>
              <a:buFont typeface="Arial"/>
              <a:buChar char="•"/>
            </a:pPr>
            <a:r>
              <a:rPr lang="en-IN" sz="2200" dirty="0">
                <a:latin typeface="Cambria"/>
                <a:ea typeface="DejaVu Sans"/>
              </a:rPr>
              <a:t>     Problem Statement &amp; Objectives</a:t>
            </a:r>
            <a:endParaRPr dirty="0"/>
          </a:p>
          <a:p>
            <a:pPr>
              <a:lnSpc>
                <a:spcPct val="100000"/>
              </a:lnSpc>
              <a:buFont typeface="Arial"/>
              <a:buChar char="•"/>
            </a:pPr>
            <a:r>
              <a:rPr lang="en-IN" sz="2200" dirty="0">
                <a:latin typeface="Cambria"/>
                <a:ea typeface="DejaVu Sans"/>
              </a:rPr>
              <a:t>     Introduction</a:t>
            </a:r>
          </a:p>
          <a:p>
            <a:pPr>
              <a:lnSpc>
                <a:spcPct val="100000"/>
              </a:lnSpc>
              <a:buFont typeface="Arial"/>
              <a:buChar char="•"/>
            </a:pPr>
            <a:r>
              <a:rPr lang="en-IN" sz="2200" dirty="0">
                <a:latin typeface="Cambria"/>
              </a:rPr>
              <a:t>     Literature  Survey</a:t>
            </a:r>
            <a:endParaRPr dirty="0"/>
          </a:p>
          <a:p>
            <a:pPr>
              <a:lnSpc>
                <a:spcPct val="100000"/>
              </a:lnSpc>
              <a:buFont typeface="Arial"/>
              <a:buChar char="•"/>
            </a:pPr>
            <a:r>
              <a:rPr lang="en-IN" sz="2200" dirty="0">
                <a:latin typeface="Cambria"/>
                <a:ea typeface="DejaVu Sans"/>
              </a:rPr>
              <a:t>     System Design:</a:t>
            </a:r>
            <a:r>
              <a:rPr lang="en-US" dirty="0"/>
              <a:t> Flowchart</a:t>
            </a:r>
          </a:p>
          <a:p>
            <a:pPr>
              <a:lnSpc>
                <a:spcPct val="100000"/>
              </a:lnSpc>
              <a:buFont typeface="Arial"/>
              <a:buChar char="•"/>
            </a:pPr>
            <a:r>
              <a:rPr lang="en-US" dirty="0"/>
              <a:t>      </a:t>
            </a:r>
            <a:r>
              <a:rPr lang="en-US" sz="2200" dirty="0">
                <a:latin typeface="Cambria" panose="02040503050406030204" pitchFamily="18" charset="0"/>
                <a:ea typeface="Cambria" panose="02040503050406030204" pitchFamily="18" charset="0"/>
              </a:rPr>
              <a:t>Use case  Diagram</a:t>
            </a:r>
          </a:p>
          <a:p>
            <a:pPr>
              <a:lnSpc>
                <a:spcPct val="100000"/>
              </a:lnSpc>
              <a:buFont typeface="Arial"/>
              <a:buChar char="•"/>
            </a:pPr>
            <a:r>
              <a:rPr lang="en-US" sz="2200" dirty="0">
                <a:latin typeface="Cambria" panose="02040503050406030204" pitchFamily="18" charset="0"/>
                <a:ea typeface="Cambria" panose="02040503050406030204" pitchFamily="18" charset="0"/>
              </a:rPr>
              <a:t>      Developed  Modules</a:t>
            </a:r>
          </a:p>
          <a:p>
            <a:pPr marL="342900" indent="-342900">
              <a:lnSpc>
                <a:spcPct val="100000"/>
              </a:lnSpc>
              <a:buFont typeface="Arial" panose="020B0604020202020204" pitchFamily="34" charset="0"/>
              <a:buChar char="•"/>
            </a:pPr>
            <a:r>
              <a:rPr lang="en-IN" sz="2200" dirty="0">
                <a:latin typeface="Cambria"/>
                <a:ea typeface="DejaVu Sans"/>
              </a:rPr>
              <a:t>  Screenshots</a:t>
            </a:r>
            <a:endParaRPr dirty="0"/>
          </a:p>
          <a:p>
            <a:pPr>
              <a:lnSpc>
                <a:spcPct val="100000"/>
              </a:lnSpc>
              <a:buFont typeface="Arial"/>
              <a:buChar char="•"/>
            </a:pPr>
            <a:r>
              <a:rPr lang="en-IN" sz="2200" dirty="0">
                <a:latin typeface="Cambria"/>
                <a:ea typeface="DejaVu Sans"/>
              </a:rPr>
              <a:t>      Technology Used </a:t>
            </a:r>
          </a:p>
          <a:p>
            <a:pPr>
              <a:lnSpc>
                <a:spcPct val="100000"/>
              </a:lnSpc>
              <a:buFont typeface="Arial"/>
              <a:buChar char="•"/>
            </a:pPr>
            <a:r>
              <a:rPr lang="en-IN" sz="2200" dirty="0">
                <a:latin typeface="Cambria"/>
              </a:rPr>
              <a:t>      Hardware  Details</a:t>
            </a:r>
            <a:endParaRPr dirty="0"/>
          </a:p>
          <a:p>
            <a:pPr>
              <a:lnSpc>
                <a:spcPct val="100000"/>
              </a:lnSpc>
              <a:buFont typeface="Arial"/>
              <a:buChar char="•"/>
            </a:pPr>
            <a:r>
              <a:rPr lang="en-IN" sz="2200" dirty="0">
                <a:latin typeface="Cambria"/>
                <a:ea typeface="DejaVu Sans"/>
              </a:rPr>
              <a:t>      Advantages </a:t>
            </a:r>
          </a:p>
          <a:p>
            <a:pPr>
              <a:lnSpc>
                <a:spcPct val="100000"/>
              </a:lnSpc>
              <a:buFont typeface="Arial"/>
              <a:buChar char="•"/>
            </a:pPr>
            <a:r>
              <a:rPr lang="en-IN" sz="2200" dirty="0">
                <a:latin typeface="Cambria"/>
                <a:ea typeface="DejaVu Sans"/>
              </a:rPr>
              <a:t>      Applications</a:t>
            </a:r>
            <a:endParaRPr dirty="0"/>
          </a:p>
          <a:p>
            <a:pPr>
              <a:lnSpc>
                <a:spcPct val="100000"/>
              </a:lnSpc>
              <a:buFont typeface="Arial"/>
              <a:buChar char="•"/>
            </a:pPr>
            <a:r>
              <a:rPr lang="en-IN" sz="2200" dirty="0">
                <a:latin typeface="Cambria"/>
                <a:ea typeface="DejaVu Sans"/>
              </a:rPr>
              <a:t>      Conclusion</a:t>
            </a:r>
            <a:endParaRPr dirty="0"/>
          </a:p>
          <a:p>
            <a:pPr>
              <a:lnSpc>
                <a:spcPct val="100000"/>
              </a:lnSpc>
              <a:buFont typeface="Arial"/>
              <a:buChar char="•"/>
            </a:pPr>
            <a:r>
              <a:rPr lang="en-IN" sz="2200" dirty="0">
                <a:latin typeface="Cambria"/>
                <a:ea typeface="DejaVu Sans"/>
              </a:rPr>
              <a:t>      Future scope</a:t>
            </a:r>
            <a:endParaRPr dirty="0"/>
          </a:p>
          <a:p>
            <a:pPr>
              <a:lnSpc>
                <a:spcPct val="100000"/>
              </a:lnSpc>
              <a:buFont typeface="Arial"/>
              <a:buChar char="•"/>
            </a:pPr>
            <a:r>
              <a:rPr lang="en-IN" sz="2200" dirty="0">
                <a:latin typeface="Cambria"/>
                <a:ea typeface="DejaVu Sans"/>
              </a:rPr>
              <a:t>      References</a:t>
            </a:r>
            <a:endParaRPr dirty="0"/>
          </a:p>
          <a:p>
            <a:pPr>
              <a:lnSpc>
                <a:spcPct val="100000"/>
              </a:lnSpc>
            </a:pPr>
            <a:endParaRPr dirty="0"/>
          </a:p>
          <a:p>
            <a:pPr>
              <a:lnSpc>
                <a:spcPct val="100000"/>
              </a:lnSpc>
            </a:pPr>
            <a:endParaRPr dirty="0"/>
          </a:p>
        </p:txBody>
      </p:sp>
      <p:sp>
        <p:nvSpPr>
          <p:cNvPr id="118"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19"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30D1C077-4385-40BC-8414-190C1BFAFF8E}" type="slidenum">
              <a:rPr lang="en-IN">
                <a:solidFill>
                  <a:srgbClr val="8B8B8B"/>
                </a:solidFill>
                <a:latin typeface="Cambria"/>
                <a:ea typeface="DejaVu Sans"/>
              </a:rPr>
              <a:pPr>
                <a:lnSpc>
                  <a:spcPct val="100000"/>
                </a:lnSpc>
              </a:pPr>
              <a:t>2</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410400" y="0"/>
            <a:ext cx="8226277" cy="76200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Conclusion</a:t>
            </a:r>
          </a:p>
        </p:txBody>
      </p:sp>
      <p:sp>
        <p:nvSpPr>
          <p:cNvPr id="170"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71"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1EC6D1D8-B24E-4FF7-9275-48478A753778}" type="slidenum">
              <a:rPr lang="en-IN">
                <a:solidFill>
                  <a:srgbClr val="8B8B8B"/>
                </a:solidFill>
                <a:latin typeface="Cambria"/>
                <a:ea typeface="DejaVu Sans"/>
              </a:rPr>
              <a:pPr>
                <a:lnSpc>
                  <a:spcPct val="100000"/>
                </a:lnSpc>
              </a:pPr>
              <a:t>20</a:t>
            </a:fld>
            <a:endParaRPr/>
          </a:p>
        </p:txBody>
      </p:sp>
      <p:sp>
        <p:nvSpPr>
          <p:cNvPr id="4" name="Text Placeholder 3">
            <a:extLst>
              <a:ext uri="{FF2B5EF4-FFF2-40B4-BE49-F238E27FC236}">
                <a16:creationId xmlns:a16="http://schemas.microsoft.com/office/drawing/2014/main" id="{348E5B0D-31E2-40AB-86E9-3BDCD40256E7}"/>
              </a:ext>
            </a:extLst>
          </p:cNvPr>
          <p:cNvSpPr>
            <a:spLocks noGrp="1"/>
          </p:cNvSpPr>
          <p:nvPr>
            <p:ph type="body" idx="1"/>
          </p:nvPr>
        </p:nvSpPr>
        <p:spPr>
          <a:xfrm>
            <a:off x="762000" y="1447800"/>
            <a:ext cx="7471409" cy="3970318"/>
          </a:xfrm>
        </p:spPr>
        <p:txBody>
          <a:bodyPr/>
          <a:lstStyle/>
          <a:p>
            <a:r>
              <a:rPr lang="en-US" dirty="0"/>
              <a:t>                </a:t>
            </a:r>
            <a:r>
              <a:rPr lang="en-US" sz="2000" dirty="0">
                <a:latin typeface="Times New Roman" panose="02020603050405020304" pitchFamily="18" charset="0"/>
                <a:cs typeface="Times New Roman" panose="02020603050405020304" pitchFamily="18" charset="0"/>
              </a:rPr>
              <a:t>We  have  successfully  designed  a  web  pages  ‘Phoenix  Coders’  that  provides  everyone   a  platform  to  learn  HTML , CSS , etc.  That  helps  to  develop  skills  like  Web  Designing.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In  that  website  we have  provided  the  complete  information  about</a:t>
            </a:r>
          </a:p>
          <a:p>
            <a:r>
              <a:rPr lang="en-US" sz="2000" dirty="0">
                <a:latin typeface="Times New Roman" panose="02020603050405020304" pitchFamily="18" charset="0"/>
                <a:cs typeface="Times New Roman" panose="02020603050405020304" pitchFamily="18" charset="0"/>
              </a:rPr>
              <a:t>the  things  that  one  can  learn , what  will be the benefits of enrolling for it , and  how  will  be the  teaching  learning  process.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From  that website  they  can  sign-up  and  login  and if  they  have  any  sort  of  problem  they  can  also  use  the  Contact  us  portal.</a:t>
            </a:r>
          </a:p>
          <a:p>
            <a:endParaRPr lang="en-US" sz="2000" dirty="0">
              <a:latin typeface="Times New Roman" panose="02020603050405020304" pitchFamily="18" charset="0"/>
              <a:cs typeface="Times New Roman" panose="02020603050405020304" pitchFamily="18" charset="0"/>
            </a:endParaRPr>
          </a:p>
          <a:p>
            <a:r>
              <a:rPr lang="en-US" dirty="0"/>
              <a:t>            </a:t>
            </a:r>
            <a:endParaRPr lang="en-IN"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410400" y="228600"/>
            <a:ext cx="8226277" cy="45720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Future Scope</a:t>
            </a:r>
            <a:endParaRPr sz="3200">
              <a:latin typeface="Times New Roman" pitchFamily="18" charset="0"/>
              <a:cs typeface="Times New Roman" pitchFamily="18" charset="0"/>
            </a:endParaRPr>
          </a:p>
        </p:txBody>
      </p:sp>
      <p:sp>
        <p:nvSpPr>
          <p:cNvPr id="173"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74"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DF913256-B9BD-4FA2-85F4-E770BE557AE2}" type="slidenum">
              <a:rPr lang="en-IN">
                <a:solidFill>
                  <a:srgbClr val="8B8B8B"/>
                </a:solidFill>
                <a:latin typeface="Cambria"/>
                <a:ea typeface="DejaVu Sans"/>
              </a:rPr>
              <a:pPr>
                <a:lnSpc>
                  <a:spcPct val="100000"/>
                </a:lnSpc>
              </a:pPr>
              <a:t>21</a:t>
            </a:fld>
            <a:endParaRPr/>
          </a:p>
        </p:txBody>
      </p:sp>
      <p:sp>
        <p:nvSpPr>
          <p:cNvPr id="2" name="TextBox 1">
            <a:extLst>
              <a:ext uri="{FF2B5EF4-FFF2-40B4-BE49-F238E27FC236}">
                <a16:creationId xmlns:a16="http://schemas.microsoft.com/office/drawing/2014/main" id="{FC6D7207-C396-4DDB-83C2-D2AFBAAEC576}"/>
              </a:ext>
            </a:extLst>
          </p:cNvPr>
          <p:cNvSpPr txBox="1"/>
          <p:nvPr/>
        </p:nvSpPr>
        <p:spPr>
          <a:xfrm>
            <a:off x="410400" y="1676400"/>
            <a:ext cx="9038399"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HTML ,  CSS  and  Java Script  is  widely  used  in  todays  world , and  it   </a:t>
            </a:r>
          </a:p>
          <a:p>
            <a:r>
              <a:rPr lang="en-US" sz="2000" dirty="0">
                <a:latin typeface="Times New Roman" panose="02020603050405020304" pitchFamily="18" charset="0"/>
                <a:cs typeface="Times New Roman" panose="02020603050405020304" pitchFamily="18" charset="0"/>
              </a:rPr>
              <a:t> also  has  a  great  future.  Everyone  needs  to  learn  this  to  develop  their  skills .</a:t>
            </a:r>
          </a:p>
          <a:p>
            <a:r>
              <a:rPr lang="en-US" sz="2000" dirty="0">
                <a:latin typeface="Times New Roman" panose="02020603050405020304" pitchFamily="18" charset="0"/>
                <a:cs typeface="Times New Roman" panose="02020603050405020304" pitchFamily="18" charset="0"/>
              </a:rPr>
              <a:t>In future  it  will play  a  very  vital  role  in each  and  every  sector  whether  it</a:t>
            </a:r>
          </a:p>
          <a:p>
            <a:r>
              <a:rPr lang="en-US" sz="2000" dirty="0">
                <a:latin typeface="Times New Roman" panose="02020603050405020304" pitchFamily="18" charset="0"/>
                <a:cs typeface="Times New Roman" panose="02020603050405020304" pitchFamily="18" charset="0"/>
              </a:rPr>
              <a:t>Educational  or  Professional.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90B0-501A-4843-A4CD-D7B88DFE631E}"/>
              </a:ext>
            </a:extLst>
          </p:cNvPr>
          <p:cNvSpPr>
            <a:spLocks noGrp="1"/>
          </p:cNvSpPr>
          <p:nvPr>
            <p:ph type="title"/>
          </p:nvPr>
        </p:nvSpPr>
        <p:spPr>
          <a:xfrm>
            <a:off x="670559" y="346709"/>
            <a:ext cx="7802880" cy="492443"/>
          </a:xfrm>
        </p:spPr>
        <p:txBody>
          <a:bodyPr/>
          <a:lstStyle/>
          <a:p>
            <a:r>
              <a:rPr lang="en-US" sz="3200" dirty="0">
                <a:latin typeface="Times New Roman" panose="02020603050405020304" pitchFamily="18" charset="0"/>
                <a:cs typeface="Times New Roman" panose="02020603050405020304" pitchFamily="18" charset="0"/>
              </a:rPr>
              <a:t>                       REFERENCES</a:t>
            </a: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8474817-79FC-4D85-AE9F-1C55E70C2E27}"/>
              </a:ext>
            </a:extLst>
          </p:cNvPr>
          <p:cNvSpPr>
            <a:spLocks noGrp="1"/>
          </p:cNvSpPr>
          <p:nvPr>
            <p:ph type="body" idx="1"/>
          </p:nvPr>
        </p:nvSpPr>
        <p:spPr>
          <a:xfrm>
            <a:off x="762000" y="1295400"/>
            <a:ext cx="7471409" cy="3877985"/>
          </a:xfrm>
        </p:spPr>
        <p:txBody>
          <a:bodyPr/>
          <a:lstStyle/>
          <a:p>
            <a:pPr marL="285750" indent="-285750">
              <a:buFont typeface="Arial" panose="020B0604020202020204" pitchFamily="34" charset="0"/>
              <a:buChar char="•"/>
            </a:pPr>
            <a:r>
              <a:rPr lang="en-IN" dirty="0">
                <a:hlinkClick r:id="rId2"/>
              </a:rPr>
              <a:t>https://www.javatpoint.com/what-are-the-uses-of-css</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linkClick r:id="rId3"/>
              </a:rPr>
              <a:t>https://www.geeksforgeeks.org/advantages-and-disadvantages-of-css/</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linkClick r:id="rId4"/>
              </a:rPr>
              <a:t>https://learnitanytime.com/6374/what-are-the-advantages-and-disadvantages-of-cascading-style-sheets-css/</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linkClick r:id="rId5"/>
              </a:rPr>
              <a:t>https://getbootstrap.com/docs/4.4/getting-started/introduction/</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linkClick r:id="rId5"/>
              </a:rPr>
              <a:t>https://getbootstrap.com/docs/4.4/getting-started/introduction/</a:t>
            </a:r>
            <a:endParaRPr lang="en-IN" dirty="0"/>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4" name="Footer Placeholder 3">
            <a:extLst>
              <a:ext uri="{FF2B5EF4-FFF2-40B4-BE49-F238E27FC236}">
                <a16:creationId xmlns:a16="http://schemas.microsoft.com/office/drawing/2014/main" id="{30A91774-10CF-4D7F-A443-4B3C162DD277}"/>
              </a:ext>
            </a:extLst>
          </p:cNvPr>
          <p:cNvSpPr>
            <a:spLocks noGrp="1"/>
          </p:cNvSpPr>
          <p:nvPr>
            <p:ph type="ftr" sz="quarter" idx="5"/>
          </p:nvPr>
        </p:nvSpPr>
        <p:spPr/>
        <p:txBody>
          <a:bodyPr/>
          <a:lstStyle/>
          <a:p>
            <a:pPr marL="12700">
              <a:lnSpc>
                <a:spcPts val="1425"/>
              </a:lnSpc>
            </a:pPr>
            <a:r>
              <a:rPr lang="en-US" spc="-5"/>
              <a:t>By </a:t>
            </a:r>
            <a:r>
              <a:rPr lang="en-US"/>
              <a:t>Mr </a:t>
            </a:r>
            <a:r>
              <a:rPr lang="en-US" spc="-5"/>
              <a:t>Nisarg </a:t>
            </a:r>
            <a:r>
              <a:rPr lang="en-US"/>
              <a:t>Gandhewar </a:t>
            </a:r>
            <a:r>
              <a:rPr lang="en-US" spc="-5"/>
              <a:t>Dept </a:t>
            </a:r>
            <a:r>
              <a:rPr lang="en-US"/>
              <a:t>of </a:t>
            </a:r>
            <a:r>
              <a:rPr lang="en-US" spc="-5"/>
              <a:t>CSE, SBJITMR,</a:t>
            </a:r>
            <a:r>
              <a:rPr lang="en-US" spc="-10"/>
              <a:t> </a:t>
            </a:r>
            <a:r>
              <a:rPr lang="en-US"/>
              <a:t>Nagpur</a:t>
            </a:r>
            <a:endParaRPr lang="en-US" dirty="0"/>
          </a:p>
        </p:txBody>
      </p:sp>
      <p:sp>
        <p:nvSpPr>
          <p:cNvPr id="5" name="Slide Number Placeholder 4">
            <a:extLst>
              <a:ext uri="{FF2B5EF4-FFF2-40B4-BE49-F238E27FC236}">
                <a16:creationId xmlns:a16="http://schemas.microsoft.com/office/drawing/2014/main" id="{BC729FCB-55D3-4360-8D09-F032B150B43A}"/>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22</a:t>
            </a:fld>
            <a:endParaRPr lang="en-IN" dirty="0"/>
          </a:p>
        </p:txBody>
      </p:sp>
    </p:spTree>
    <p:extLst>
      <p:ext uri="{BB962C8B-B14F-4D97-AF65-F5344CB8AC3E}">
        <p14:creationId xmlns:p14="http://schemas.microsoft.com/office/powerpoint/2010/main" val="415582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703384" y="2895480"/>
            <a:ext cx="7626462" cy="1316520"/>
          </a:xfrm>
          <a:prstGeom prst="rect">
            <a:avLst/>
          </a:prstGeom>
          <a:noFill/>
          <a:ln>
            <a:noFill/>
          </a:ln>
        </p:spPr>
        <p:txBody>
          <a:bodyPr lIns="90000" tIns="45000" rIns="90000" bIns="45000"/>
          <a:lstStyle/>
          <a:p>
            <a:pPr>
              <a:lnSpc>
                <a:spcPct val="100000"/>
              </a:lnSpc>
            </a:pPr>
            <a:r>
              <a:rPr lang="en-IN" sz="2800" dirty="0">
                <a:solidFill>
                  <a:srgbClr val="0000FF"/>
                </a:solidFill>
                <a:latin typeface="Arial"/>
              </a:rPr>
              <a:t>                     </a:t>
            </a:r>
            <a:r>
              <a:rPr lang="en-IN" sz="4800" b="1" dirty="0">
                <a:solidFill>
                  <a:srgbClr val="0000FF"/>
                </a:solidFill>
                <a:latin typeface="Arial"/>
              </a:rPr>
              <a:t>Thank You</a:t>
            </a:r>
            <a:endParaRPr/>
          </a:p>
          <a:p>
            <a:pPr>
              <a:lnSpc>
                <a:spcPct val="100000"/>
              </a:lnSpc>
            </a:pPr>
            <a:r>
              <a:rPr lang="en-IN" sz="4800" dirty="0">
                <a:solidFill>
                  <a:srgbClr val="0000FF"/>
                </a:solidFill>
                <a:latin typeface="Arial"/>
              </a:rPr>
              <a:t> </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457200" y="274680"/>
            <a:ext cx="8226277" cy="56352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Problem Statement &amp; Objectives</a:t>
            </a:r>
            <a:endParaRPr sz="3200">
              <a:latin typeface="Times New Roman" pitchFamily="18" charset="0"/>
              <a:cs typeface="Times New Roman" pitchFamily="18" charset="0"/>
            </a:endParaRPr>
          </a:p>
        </p:txBody>
      </p:sp>
      <p:sp>
        <p:nvSpPr>
          <p:cNvPr id="121" name="CustomShape 2"/>
          <p:cNvSpPr/>
          <p:nvPr/>
        </p:nvSpPr>
        <p:spPr>
          <a:xfrm>
            <a:off x="457200" y="1066800"/>
            <a:ext cx="8226277" cy="5055000"/>
          </a:xfrm>
          <a:prstGeom prst="rect">
            <a:avLst/>
          </a:prstGeom>
          <a:noFill/>
          <a:ln>
            <a:noFill/>
          </a:ln>
        </p:spPr>
        <p:txBody>
          <a:bodyPr lIns="90000" tIns="45000" rIns="90000" bIns="45000"/>
          <a:lstStyle/>
          <a:p>
            <a:pPr>
              <a:lnSpc>
                <a:spcPct val="100000"/>
              </a:lnSpc>
            </a:pPr>
            <a:endParaRPr lang="en-US" sz="2000" b="1" dirty="0"/>
          </a:p>
          <a:p>
            <a:pPr>
              <a:lnSpc>
                <a:spcPct val="100000"/>
              </a:lnSpc>
            </a:pPr>
            <a:r>
              <a:rPr lang="en-US" sz="2000" b="1" dirty="0"/>
              <a:t>Problem Statement:</a:t>
            </a:r>
          </a:p>
          <a:p>
            <a:pPr>
              <a:lnSpc>
                <a:spcPct val="100000"/>
              </a:lnSpc>
            </a:pPr>
            <a:r>
              <a:rPr lang="en-US" sz="2000" dirty="0"/>
              <a:t>                             As we all know that due to this Covid 19 pandemic students are facing  a lot of problems in their studies. The schools, colleges and other     educational institutions are closed from a very long time  and that is creating a huge effect in a students educational life. </a:t>
            </a:r>
          </a:p>
          <a:p>
            <a:pPr>
              <a:lnSpc>
                <a:spcPct val="100000"/>
              </a:lnSpc>
            </a:pPr>
            <a:r>
              <a:rPr lang="en-US" sz="2000" dirty="0"/>
              <a:t>                              But now educational system is turning students towards online  methods of teaching through the means of various online platforms. But now a days students not only need the bookish knowledge but also skills.</a:t>
            </a:r>
            <a:endParaRPr sz="2000" dirty="0"/>
          </a:p>
          <a:p>
            <a:pPr>
              <a:lnSpc>
                <a:spcPct val="100000"/>
              </a:lnSpc>
            </a:pPr>
            <a:endParaRPr dirty="0"/>
          </a:p>
          <a:p>
            <a:pPr>
              <a:lnSpc>
                <a:spcPct val="100000"/>
              </a:lnSpc>
            </a:pPr>
            <a:r>
              <a:rPr lang="en-IN" sz="2000" b="1" dirty="0">
                <a:solidFill>
                  <a:srgbClr val="000000"/>
                </a:solidFill>
                <a:latin typeface="Cambria"/>
                <a:ea typeface="DejaVu Sans"/>
              </a:rPr>
              <a:t>Objectives:</a:t>
            </a:r>
          </a:p>
          <a:p>
            <a:pPr marL="342900" indent="-342900">
              <a:lnSpc>
                <a:spcPct val="100000"/>
              </a:lnSpc>
              <a:buFont typeface="Arial" panose="020B0604020202020204" pitchFamily="34" charset="0"/>
              <a:buChar char="•"/>
            </a:pPr>
            <a:r>
              <a:rPr lang="en-IN" sz="2000" dirty="0">
                <a:solidFill>
                  <a:srgbClr val="000000"/>
                </a:solidFill>
                <a:ea typeface="DejaVu Sans"/>
              </a:rPr>
              <a:t>To give them an online platform for skill development.</a:t>
            </a:r>
          </a:p>
          <a:p>
            <a:pPr marL="342900" indent="-342900">
              <a:lnSpc>
                <a:spcPct val="100000"/>
              </a:lnSpc>
              <a:buFont typeface="Arial" panose="020B0604020202020204" pitchFamily="34" charset="0"/>
              <a:buChar char="•"/>
            </a:pPr>
            <a:r>
              <a:rPr lang="en-IN" sz="2000" dirty="0">
                <a:solidFill>
                  <a:srgbClr val="000000"/>
                </a:solidFill>
              </a:rPr>
              <a:t>To  encourage students to learn something creative.</a:t>
            </a:r>
          </a:p>
          <a:p>
            <a:pPr marL="342900" indent="-342900">
              <a:lnSpc>
                <a:spcPct val="100000"/>
              </a:lnSpc>
              <a:buFont typeface="Arial" panose="020B0604020202020204" pitchFamily="34" charset="0"/>
              <a:buChar char="•"/>
            </a:pPr>
            <a:r>
              <a:rPr lang="en-IN" sz="2000" dirty="0">
                <a:solidFill>
                  <a:srgbClr val="000000"/>
                </a:solidFill>
              </a:rPr>
              <a:t>To provide them a platform to learn new things.</a:t>
            </a:r>
          </a:p>
          <a:p>
            <a:pPr marL="342900" indent="-342900">
              <a:lnSpc>
                <a:spcPct val="100000"/>
              </a:lnSpc>
              <a:buFont typeface="Arial" panose="020B0604020202020204" pitchFamily="34" charset="0"/>
              <a:buChar char="•"/>
            </a:pPr>
            <a:r>
              <a:rPr lang="en-IN" sz="2000" dirty="0">
                <a:solidFill>
                  <a:srgbClr val="000000"/>
                </a:solidFill>
              </a:rPr>
              <a:t>To provide them a base for gaining new skills and knowledge.</a:t>
            </a:r>
          </a:p>
          <a:p>
            <a:pPr>
              <a:lnSpc>
                <a:spcPct val="100000"/>
              </a:lnSpc>
            </a:pPr>
            <a:r>
              <a:rPr lang="en-IN" sz="2000" dirty="0">
                <a:solidFill>
                  <a:srgbClr val="000000"/>
                </a:solidFill>
              </a:rPr>
              <a:t>                </a:t>
            </a:r>
            <a:endParaRPr sz="2000" dirty="0"/>
          </a:p>
          <a:p>
            <a:pPr>
              <a:lnSpc>
                <a:spcPct val="100000"/>
              </a:lnSpc>
            </a:pPr>
            <a:endParaRPr dirty="0"/>
          </a:p>
          <a:p>
            <a:pPr>
              <a:lnSpc>
                <a:spcPct val="100000"/>
              </a:lnSpc>
            </a:pPr>
            <a:endParaRPr dirty="0"/>
          </a:p>
        </p:txBody>
      </p:sp>
      <p:sp>
        <p:nvSpPr>
          <p:cNvPr id="122"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23"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0A8709B1-B7F6-49D4-8B1F-ACE23302328D}" type="slidenum">
              <a:rPr lang="en-IN">
                <a:solidFill>
                  <a:srgbClr val="8B8B8B"/>
                </a:solidFill>
                <a:latin typeface="Cambria"/>
                <a:ea typeface="DejaVu Sans"/>
              </a:rPr>
              <a:pPr>
                <a:lnSpc>
                  <a:spcPct val="100000"/>
                </a:lnSpc>
              </a:pPr>
              <a:t>3</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DE2BC1-B71F-4612-AED5-2FD9EC1A8793}"/>
              </a:ext>
            </a:extLst>
          </p:cNvPr>
          <p:cNvPicPr>
            <a:picLocks noChangeAspect="1"/>
          </p:cNvPicPr>
          <p:nvPr/>
        </p:nvPicPr>
        <p:blipFill>
          <a:blip r:embed="rId2"/>
          <a:stretch>
            <a:fillRect/>
          </a:stretch>
        </p:blipFill>
        <p:spPr>
          <a:xfrm>
            <a:off x="0" y="1"/>
            <a:ext cx="9144000" cy="6857999"/>
          </a:xfrm>
          <a:prstGeom prst="rect">
            <a:avLst/>
          </a:prstGeom>
        </p:spPr>
      </p:pic>
    </p:spTree>
    <p:extLst>
      <p:ext uri="{BB962C8B-B14F-4D97-AF65-F5344CB8AC3E}">
        <p14:creationId xmlns:p14="http://schemas.microsoft.com/office/powerpoint/2010/main" val="149860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0867-7F59-4CCC-BF11-7FF52B670F47}"/>
              </a:ext>
            </a:extLst>
          </p:cNvPr>
          <p:cNvSpPr>
            <a:spLocks noGrp="1"/>
          </p:cNvSpPr>
          <p:nvPr>
            <p:ph type="title"/>
          </p:nvPr>
        </p:nvSpPr>
        <p:spPr>
          <a:xfrm>
            <a:off x="670559" y="346709"/>
            <a:ext cx="7802880" cy="369332"/>
          </a:xfrm>
        </p:spPr>
        <p:txBody>
          <a:bodyPr/>
          <a:lstStyle/>
          <a:p>
            <a:r>
              <a:rPr lang="en-US" dirty="0"/>
              <a:t>                            Literature  Survey</a:t>
            </a:r>
            <a:endParaRPr lang="en-IN" dirty="0"/>
          </a:p>
        </p:txBody>
      </p:sp>
      <p:sp>
        <p:nvSpPr>
          <p:cNvPr id="3" name="Content Placeholder 2">
            <a:extLst>
              <a:ext uri="{FF2B5EF4-FFF2-40B4-BE49-F238E27FC236}">
                <a16:creationId xmlns:a16="http://schemas.microsoft.com/office/drawing/2014/main" id="{96BA6097-B8CB-4D4A-A7F5-F60DAAD76EE4}"/>
              </a:ext>
            </a:extLst>
          </p:cNvPr>
          <p:cNvSpPr>
            <a:spLocks noGrp="1"/>
          </p:cNvSpPr>
          <p:nvPr>
            <p:ph sz="half" idx="2"/>
          </p:nvPr>
        </p:nvSpPr>
        <p:spPr>
          <a:xfrm>
            <a:off x="457200" y="1066800"/>
            <a:ext cx="3977640" cy="276999"/>
          </a:xfrm>
        </p:spPr>
        <p:txBody>
          <a:bodyPr/>
          <a:lstStyle/>
          <a:p>
            <a:r>
              <a:rPr lang="en-US" dirty="0"/>
              <a:t>                         Websites</a:t>
            </a:r>
            <a:endParaRPr lang="en-IN" dirty="0"/>
          </a:p>
        </p:txBody>
      </p:sp>
      <p:sp>
        <p:nvSpPr>
          <p:cNvPr id="4" name="Content Placeholder 3">
            <a:extLst>
              <a:ext uri="{FF2B5EF4-FFF2-40B4-BE49-F238E27FC236}">
                <a16:creationId xmlns:a16="http://schemas.microsoft.com/office/drawing/2014/main" id="{03F9D97C-6D3D-4CD0-9D8D-3094CF4F52BA}"/>
              </a:ext>
            </a:extLst>
          </p:cNvPr>
          <p:cNvSpPr>
            <a:spLocks noGrp="1"/>
          </p:cNvSpPr>
          <p:nvPr>
            <p:ph sz="half" idx="3"/>
          </p:nvPr>
        </p:nvSpPr>
        <p:spPr>
          <a:xfrm>
            <a:off x="4434840" y="1066800"/>
            <a:ext cx="4251960" cy="276999"/>
          </a:xfrm>
        </p:spPr>
        <p:txBody>
          <a:bodyPr/>
          <a:lstStyle/>
          <a:p>
            <a:r>
              <a:rPr lang="en-US" dirty="0"/>
              <a:t>                                   Reviews</a:t>
            </a:r>
            <a:endParaRPr lang="en-IN" dirty="0"/>
          </a:p>
        </p:txBody>
      </p:sp>
      <p:cxnSp>
        <p:nvCxnSpPr>
          <p:cNvPr id="6" name="Straight Connector 5">
            <a:extLst>
              <a:ext uri="{FF2B5EF4-FFF2-40B4-BE49-F238E27FC236}">
                <a16:creationId xmlns:a16="http://schemas.microsoft.com/office/drawing/2014/main" id="{A05EC5C1-D725-48BA-AA34-47CF4995CFEF}"/>
              </a:ext>
            </a:extLst>
          </p:cNvPr>
          <p:cNvCxnSpPr/>
          <p:nvPr/>
        </p:nvCxnSpPr>
        <p:spPr>
          <a:xfrm>
            <a:off x="469127" y="1524000"/>
            <a:ext cx="8229600"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1434144-4030-4D08-A78F-1BFFD06B5EED}"/>
              </a:ext>
            </a:extLst>
          </p:cNvPr>
          <p:cNvCxnSpPr/>
          <p:nvPr/>
        </p:nvCxnSpPr>
        <p:spPr>
          <a:xfrm>
            <a:off x="457200" y="990600"/>
            <a:ext cx="0" cy="495300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FB821051-0625-46AE-A58E-2350C872ED65}"/>
              </a:ext>
            </a:extLst>
          </p:cNvPr>
          <p:cNvCxnSpPr/>
          <p:nvPr/>
        </p:nvCxnSpPr>
        <p:spPr>
          <a:xfrm>
            <a:off x="469127" y="990600"/>
            <a:ext cx="8217673"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C92B4A0-EAEF-4130-8F3B-B067582E770D}"/>
              </a:ext>
            </a:extLst>
          </p:cNvPr>
          <p:cNvCxnSpPr/>
          <p:nvPr/>
        </p:nvCxnSpPr>
        <p:spPr>
          <a:xfrm>
            <a:off x="8686800" y="990600"/>
            <a:ext cx="0" cy="495300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578B57F-C55A-46CB-B6B9-97D4BAB05A76}"/>
              </a:ext>
            </a:extLst>
          </p:cNvPr>
          <p:cNvCxnSpPr/>
          <p:nvPr/>
        </p:nvCxnSpPr>
        <p:spPr>
          <a:xfrm>
            <a:off x="457200" y="5943600"/>
            <a:ext cx="8241527"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6523DBB-1D91-4A43-8F65-27985D3339C7}"/>
              </a:ext>
            </a:extLst>
          </p:cNvPr>
          <p:cNvCxnSpPr/>
          <p:nvPr/>
        </p:nvCxnSpPr>
        <p:spPr>
          <a:xfrm>
            <a:off x="4434840" y="990600"/>
            <a:ext cx="0" cy="4953000"/>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8C96E7E-B4A3-4CC7-AFE5-186644D7F977}"/>
              </a:ext>
            </a:extLst>
          </p:cNvPr>
          <p:cNvSpPr txBox="1"/>
          <p:nvPr/>
        </p:nvSpPr>
        <p:spPr>
          <a:xfrm>
            <a:off x="605622" y="1734019"/>
            <a:ext cx="3708516" cy="2308324"/>
          </a:xfrm>
          <a:prstGeom prst="rect">
            <a:avLst/>
          </a:prstGeom>
          <a:noFill/>
        </p:spPr>
        <p:txBody>
          <a:bodyPr wrap="none" rtlCol="0">
            <a:spAutoFit/>
          </a:bodyPr>
          <a:lstStyle/>
          <a:p>
            <a:pPr marL="342900" indent="-342900">
              <a:buFont typeface="+mj-lt"/>
              <a:buAutoNum type="arabicPeriod"/>
            </a:pPr>
            <a:r>
              <a:rPr lang="en-US" b="1" dirty="0"/>
              <a:t>Coding Classes</a:t>
            </a:r>
            <a:r>
              <a:rPr lang="en-US" dirty="0"/>
              <a:t>-For Young Minds –</a:t>
            </a:r>
          </a:p>
          <a:p>
            <a:r>
              <a:rPr lang="en-US" dirty="0"/>
              <a:t> Coding Learning Platform</a:t>
            </a:r>
          </a:p>
          <a:p>
            <a:endParaRPr lang="en-US" dirty="0"/>
          </a:p>
          <a:p>
            <a:endParaRPr lang="en-US" dirty="0"/>
          </a:p>
          <a:p>
            <a:endParaRPr lang="en-US" dirty="0"/>
          </a:p>
          <a:p>
            <a:endParaRPr lang="en-US" dirty="0"/>
          </a:p>
          <a:p>
            <a:endParaRPr lang="en-US" dirty="0"/>
          </a:p>
          <a:p>
            <a:r>
              <a:rPr lang="en-US" dirty="0"/>
              <a:t>2</a:t>
            </a:r>
            <a:r>
              <a:rPr lang="en-US" b="1" dirty="0"/>
              <a:t>.  </a:t>
            </a:r>
            <a:r>
              <a:rPr lang="en-US" b="1" dirty="0" err="1"/>
              <a:t>Codecademy</a:t>
            </a:r>
            <a:endParaRPr lang="en-IN" b="1" dirty="0"/>
          </a:p>
        </p:txBody>
      </p:sp>
      <p:sp>
        <p:nvSpPr>
          <p:cNvPr id="18" name="TextBox 17">
            <a:extLst>
              <a:ext uri="{FF2B5EF4-FFF2-40B4-BE49-F238E27FC236}">
                <a16:creationId xmlns:a16="http://schemas.microsoft.com/office/drawing/2014/main" id="{FCDF128F-FFE8-406F-AE8F-40422142CE78}"/>
              </a:ext>
            </a:extLst>
          </p:cNvPr>
          <p:cNvSpPr txBox="1"/>
          <p:nvPr/>
        </p:nvSpPr>
        <p:spPr>
          <a:xfrm>
            <a:off x="4462558" y="2971800"/>
            <a:ext cx="4075819" cy="2585323"/>
          </a:xfrm>
          <a:prstGeom prst="rect">
            <a:avLst/>
          </a:prstGeom>
          <a:noFill/>
        </p:spPr>
        <p:txBody>
          <a:bodyPr wrap="square" rtlCol="0">
            <a:spAutoFit/>
          </a:bodyPr>
          <a:lstStyle/>
          <a:p>
            <a:endParaRPr lang="en-US" dirty="0"/>
          </a:p>
          <a:p>
            <a:endParaRPr lang="en-US" b="0" i="0" dirty="0">
              <a:solidFill>
                <a:srgbClr val="222222"/>
              </a:solidFill>
              <a:effectLst/>
              <a:latin typeface="Rubik"/>
            </a:endParaRPr>
          </a:p>
          <a:p>
            <a:r>
              <a:rPr lang="en-US" b="1" i="0" dirty="0" err="1">
                <a:solidFill>
                  <a:srgbClr val="222222"/>
                </a:solidFill>
                <a:effectLst/>
                <a:latin typeface="Rubik"/>
              </a:rPr>
              <a:t>Codecademy</a:t>
            </a:r>
            <a:r>
              <a:rPr lang="en-US" b="0" i="0" dirty="0">
                <a:solidFill>
                  <a:srgbClr val="222222"/>
                </a:solidFill>
                <a:effectLst/>
                <a:latin typeface="Rubik"/>
              </a:rPr>
              <a:t> is a platform that teaches you HTML in tiny bites. The screen is split into two sides, with one that shows the effects your coding has on an HTML file. Everything is automated and marked, so it’s easy to progress through their curriculum.</a:t>
            </a:r>
            <a:endParaRPr lang="en-US" dirty="0"/>
          </a:p>
        </p:txBody>
      </p:sp>
      <p:sp>
        <p:nvSpPr>
          <p:cNvPr id="19" name="TextBox 18">
            <a:extLst>
              <a:ext uri="{FF2B5EF4-FFF2-40B4-BE49-F238E27FC236}">
                <a16:creationId xmlns:a16="http://schemas.microsoft.com/office/drawing/2014/main" id="{0F21D596-50D6-4C71-89B3-437CA2699274}"/>
              </a:ext>
            </a:extLst>
          </p:cNvPr>
          <p:cNvSpPr txBox="1"/>
          <p:nvPr/>
        </p:nvSpPr>
        <p:spPr>
          <a:xfrm>
            <a:off x="4440253" y="1571679"/>
            <a:ext cx="4212314" cy="1200329"/>
          </a:xfrm>
          <a:prstGeom prst="rect">
            <a:avLst/>
          </a:prstGeom>
          <a:noFill/>
        </p:spPr>
        <p:txBody>
          <a:bodyPr wrap="square" rtlCol="0">
            <a:spAutoFit/>
          </a:bodyPr>
          <a:lstStyle/>
          <a:p>
            <a:r>
              <a:rPr lang="en-US" dirty="0"/>
              <a:t> </a:t>
            </a:r>
            <a:r>
              <a:rPr lang="en-US" b="1" dirty="0"/>
              <a:t>Coding  Classes</a:t>
            </a:r>
            <a:r>
              <a:rPr lang="en-US" dirty="0"/>
              <a:t> is a range of online coding courses that make coding accessible to kids &amp; teenagers. Multiple student can  make  projects  through the help of that platform. </a:t>
            </a:r>
            <a:endParaRPr lang="en-IN" dirty="0"/>
          </a:p>
        </p:txBody>
      </p:sp>
      <p:cxnSp>
        <p:nvCxnSpPr>
          <p:cNvPr id="21" name="Straight Connector 20">
            <a:extLst>
              <a:ext uri="{FF2B5EF4-FFF2-40B4-BE49-F238E27FC236}">
                <a16:creationId xmlns:a16="http://schemas.microsoft.com/office/drawing/2014/main" id="{8E44BB56-6522-4A18-BCBF-183989F381F1}"/>
              </a:ext>
            </a:extLst>
          </p:cNvPr>
          <p:cNvCxnSpPr/>
          <p:nvPr/>
        </p:nvCxnSpPr>
        <p:spPr>
          <a:xfrm>
            <a:off x="398889" y="3048000"/>
            <a:ext cx="838597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186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457200" y="228600"/>
            <a:ext cx="8226277" cy="60960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System Design: Flowchart</a:t>
            </a:r>
            <a:r>
              <a:rPr lang="en-IN" sz="4400" b="1" dirty="0">
                <a:solidFill>
                  <a:srgbClr val="000000"/>
                </a:solidFill>
                <a:latin typeface="Calibri"/>
                <a:ea typeface="DejaVu Sans"/>
              </a:rPr>
              <a:t>                 </a:t>
            </a:r>
            <a:endParaRPr/>
          </a:p>
        </p:txBody>
      </p:sp>
      <p:sp>
        <p:nvSpPr>
          <p:cNvPr id="134"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35"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9F81C39D-0B5F-4F33-B0D0-B1F3FAE08D60}" type="slidenum">
              <a:rPr lang="en-IN">
                <a:solidFill>
                  <a:srgbClr val="8B8B8B"/>
                </a:solidFill>
                <a:latin typeface="Cambria"/>
                <a:ea typeface="DejaVu Sans"/>
              </a:rPr>
              <a:pPr>
                <a:lnSpc>
                  <a:spcPct val="100000"/>
                </a:lnSpc>
              </a:pPr>
              <a:t>6</a:t>
            </a:fld>
            <a:endParaRPr/>
          </a:p>
        </p:txBody>
      </p:sp>
      <p:sp>
        <p:nvSpPr>
          <p:cNvPr id="4" name="TextBox 3">
            <a:extLst>
              <a:ext uri="{FF2B5EF4-FFF2-40B4-BE49-F238E27FC236}">
                <a16:creationId xmlns:a16="http://schemas.microsoft.com/office/drawing/2014/main" id="{EABF46AA-3239-4EE0-B91A-243859C33C5B}"/>
              </a:ext>
            </a:extLst>
          </p:cNvPr>
          <p:cNvSpPr txBox="1"/>
          <p:nvPr/>
        </p:nvSpPr>
        <p:spPr>
          <a:xfrm>
            <a:off x="4267200" y="990600"/>
            <a:ext cx="792577" cy="369332"/>
          </a:xfrm>
          <a:prstGeom prst="rect">
            <a:avLst/>
          </a:prstGeom>
          <a:noFill/>
        </p:spPr>
        <p:txBody>
          <a:bodyPr wrap="square" rtlCol="0">
            <a:spAutoFit/>
          </a:bodyPr>
          <a:lstStyle/>
          <a:p>
            <a:r>
              <a:rPr lang="en-US" dirty="0"/>
              <a:t>H</a:t>
            </a:r>
            <a:endParaRPr lang="en-IN" dirty="0"/>
          </a:p>
        </p:txBody>
      </p:sp>
      <p:sp>
        <p:nvSpPr>
          <p:cNvPr id="5" name="Rectangle 4">
            <a:extLst>
              <a:ext uri="{FF2B5EF4-FFF2-40B4-BE49-F238E27FC236}">
                <a16:creationId xmlns:a16="http://schemas.microsoft.com/office/drawing/2014/main" id="{4C50E271-8527-4D0B-9DE8-9D894AD942A0}"/>
              </a:ext>
            </a:extLst>
          </p:cNvPr>
          <p:cNvSpPr/>
          <p:nvPr/>
        </p:nvSpPr>
        <p:spPr>
          <a:xfrm>
            <a:off x="685800" y="2286000"/>
            <a:ext cx="1143000" cy="381000"/>
          </a:xfrm>
          <a:prstGeom prst="rect">
            <a:avLst/>
          </a:prstGeom>
          <a:solidFill>
            <a:schemeClr val="bg1"/>
          </a:solidFill>
          <a:ln>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hH</a:t>
            </a:r>
            <a:endParaRPr lang="en-IN" dirty="0"/>
          </a:p>
        </p:txBody>
      </p:sp>
      <p:sp>
        <p:nvSpPr>
          <p:cNvPr id="6" name="Rectangle 5">
            <a:extLst>
              <a:ext uri="{FF2B5EF4-FFF2-40B4-BE49-F238E27FC236}">
                <a16:creationId xmlns:a16="http://schemas.microsoft.com/office/drawing/2014/main" id="{56BC468F-0B34-4444-BB4B-CBAB4CE8DAFD}"/>
              </a:ext>
            </a:extLst>
          </p:cNvPr>
          <p:cNvSpPr/>
          <p:nvPr/>
        </p:nvSpPr>
        <p:spPr>
          <a:xfrm>
            <a:off x="2738846" y="2286000"/>
            <a:ext cx="1143000" cy="381000"/>
          </a:xfrm>
          <a:prstGeom prst="rect">
            <a:avLst/>
          </a:prstGeom>
          <a:solidFill>
            <a:schemeClr val="bg1"/>
          </a:solidFill>
          <a:ln>
            <a:solidFill>
              <a:schemeClr val="tx1"/>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IN" dirty="0"/>
          </a:p>
        </p:txBody>
      </p:sp>
      <p:sp>
        <p:nvSpPr>
          <p:cNvPr id="7" name="Rectangle 6">
            <a:extLst>
              <a:ext uri="{FF2B5EF4-FFF2-40B4-BE49-F238E27FC236}">
                <a16:creationId xmlns:a16="http://schemas.microsoft.com/office/drawing/2014/main" id="{4A5E46C4-EB27-413B-8177-6E2B1D2BED04}"/>
              </a:ext>
            </a:extLst>
          </p:cNvPr>
          <p:cNvSpPr/>
          <p:nvPr/>
        </p:nvSpPr>
        <p:spPr>
          <a:xfrm>
            <a:off x="5059777" y="2286000"/>
            <a:ext cx="1143000" cy="381000"/>
          </a:xfrm>
          <a:prstGeom prst="rect">
            <a:avLst/>
          </a:prstGeom>
          <a:solidFill>
            <a:schemeClr val="bg1"/>
          </a:solidFill>
          <a:ln>
            <a:solidFill>
              <a:schemeClr val="tx1"/>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IN" dirty="0"/>
          </a:p>
        </p:txBody>
      </p:sp>
      <p:sp>
        <p:nvSpPr>
          <p:cNvPr id="8" name="Rectangle 7">
            <a:extLst>
              <a:ext uri="{FF2B5EF4-FFF2-40B4-BE49-F238E27FC236}">
                <a16:creationId xmlns:a16="http://schemas.microsoft.com/office/drawing/2014/main" id="{7D9BA185-BEE5-4EE8-B050-0CE3A5DEBC56}"/>
              </a:ext>
            </a:extLst>
          </p:cNvPr>
          <p:cNvSpPr/>
          <p:nvPr/>
        </p:nvSpPr>
        <p:spPr>
          <a:xfrm>
            <a:off x="7315200" y="2286000"/>
            <a:ext cx="1143000" cy="381000"/>
          </a:xfrm>
          <a:prstGeom prst="rect">
            <a:avLst/>
          </a:prstGeom>
          <a:solidFill>
            <a:schemeClr val="bg1"/>
          </a:solidFill>
          <a:ln>
            <a:solidFill>
              <a:schemeClr val="tx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kjhg</a:t>
            </a:r>
            <a:endParaRPr lang="en-IN" dirty="0"/>
          </a:p>
        </p:txBody>
      </p:sp>
      <p:sp>
        <p:nvSpPr>
          <p:cNvPr id="9" name="TextBox 8">
            <a:extLst>
              <a:ext uri="{FF2B5EF4-FFF2-40B4-BE49-F238E27FC236}">
                <a16:creationId xmlns:a16="http://schemas.microsoft.com/office/drawing/2014/main" id="{A1D68B37-8CFF-4FE4-9C9F-2B1D7B97A95B}"/>
              </a:ext>
            </a:extLst>
          </p:cNvPr>
          <p:cNvSpPr txBox="1"/>
          <p:nvPr/>
        </p:nvSpPr>
        <p:spPr>
          <a:xfrm>
            <a:off x="845718" y="2291834"/>
            <a:ext cx="908695" cy="369332"/>
          </a:xfrm>
          <a:prstGeom prst="rect">
            <a:avLst/>
          </a:prstGeom>
          <a:noFill/>
        </p:spPr>
        <p:txBody>
          <a:bodyPr wrap="square" rtlCol="0">
            <a:spAutoFit/>
          </a:bodyPr>
          <a:lstStyle/>
          <a:p>
            <a:r>
              <a:rPr lang="en-US" dirty="0"/>
              <a:t>Home</a:t>
            </a:r>
            <a:endParaRPr lang="en-IN" dirty="0"/>
          </a:p>
        </p:txBody>
      </p:sp>
      <p:sp>
        <p:nvSpPr>
          <p:cNvPr id="10" name="TextBox 9">
            <a:extLst>
              <a:ext uri="{FF2B5EF4-FFF2-40B4-BE49-F238E27FC236}">
                <a16:creationId xmlns:a16="http://schemas.microsoft.com/office/drawing/2014/main" id="{1CDCD720-EF49-4D9D-889F-915D9C33106F}"/>
              </a:ext>
            </a:extLst>
          </p:cNvPr>
          <p:cNvSpPr txBox="1"/>
          <p:nvPr/>
        </p:nvSpPr>
        <p:spPr>
          <a:xfrm>
            <a:off x="2941223" y="2295100"/>
            <a:ext cx="1036901" cy="369332"/>
          </a:xfrm>
          <a:prstGeom prst="rect">
            <a:avLst/>
          </a:prstGeom>
          <a:noFill/>
        </p:spPr>
        <p:txBody>
          <a:bodyPr wrap="square" rtlCol="0">
            <a:spAutoFit/>
          </a:bodyPr>
          <a:lstStyle/>
          <a:p>
            <a:r>
              <a:rPr lang="en-US" dirty="0"/>
              <a:t>About</a:t>
            </a:r>
            <a:endParaRPr lang="en-IN" dirty="0"/>
          </a:p>
        </p:txBody>
      </p:sp>
      <p:sp>
        <p:nvSpPr>
          <p:cNvPr id="11" name="TextBox 10">
            <a:extLst>
              <a:ext uri="{FF2B5EF4-FFF2-40B4-BE49-F238E27FC236}">
                <a16:creationId xmlns:a16="http://schemas.microsoft.com/office/drawing/2014/main" id="{C733DA11-EE45-4416-8110-638340D3C734}"/>
              </a:ext>
            </a:extLst>
          </p:cNvPr>
          <p:cNvSpPr txBox="1"/>
          <p:nvPr/>
        </p:nvSpPr>
        <p:spPr>
          <a:xfrm>
            <a:off x="5165878" y="2316089"/>
            <a:ext cx="1204320" cy="369332"/>
          </a:xfrm>
          <a:prstGeom prst="rect">
            <a:avLst/>
          </a:prstGeom>
          <a:noFill/>
        </p:spPr>
        <p:txBody>
          <a:bodyPr wrap="square" rtlCol="0">
            <a:spAutoFit/>
          </a:bodyPr>
          <a:lstStyle/>
          <a:p>
            <a:r>
              <a:rPr lang="en-US" dirty="0"/>
              <a:t>Themes</a:t>
            </a:r>
            <a:endParaRPr lang="en-IN" dirty="0"/>
          </a:p>
        </p:txBody>
      </p:sp>
      <p:sp>
        <p:nvSpPr>
          <p:cNvPr id="12" name="TextBox 11">
            <a:extLst>
              <a:ext uri="{FF2B5EF4-FFF2-40B4-BE49-F238E27FC236}">
                <a16:creationId xmlns:a16="http://schemas.microsoft.com/office/drawing/2014/main" id="{735FC619-B814-44CE-AB4A-D982C5AF7BCB}"/>
              </a:ext>
            </a:extLst>
          </p:cNvPr>
          <p:cNvSpPr txBox="1"/>
          <p:nvPr/>
        </p:nvSpPr>
        <p:spPr>
          <a:xfrm>
            <a:off x="7284430" y="2300152"/>
            <a:ext cx="1472761" cy="369332"/>
          </a:xfrm>
          <a:prstGeom prst="rect">
            <a:avLst/>
          </a:prstGeom>
          <a:noFill/>
        </p:spPr>
        <p:txBody>
          <a:bodyPr wrap="square" rtlCol="0">
            <a:spAutoFit/>
          </a:bodyPr>
          <a:lstStyle/>
          <a:p>
            <a:r>
              <a:rPr lang="en-US" dirty="0"/>
              <a:t>Contact Us</a:t>
            </a:r>
            <a:endParaRPr lang="en-IN" dirty="0"/>
          </a:p>
        </p:txBody>
      </p:sp>
      <p:sp>
        <p:nvSpPr>
          <p:cNvPr id="13" name="Rectangle 12">
            <a:extLst>
              <a:ext uri="{FF2B5EF4-FFF2-40B4-BE49-F238E27FC236}">
                <a16:creationId xmlns:a16="http://schemas.microsoft.com/office/drawing/2014/main" id="{AFB83E85-4E3B-4A7B-8D6F-2E263B67C05A}"/>
              </a:ext>
            </a:extLst>
          </p:cNvPr>
          <p:cNvSpPr/>
          <p:nvPr/>
        </p:nvSpPr>
        <p:spPr>
          <a:xfrm>
            <a:off x="685800" y="3200400"/>
            <a:ext cx="1143000" cy="381000"/>
          </a:xfrm>
          <a:prstGeom prst="rect">
            <a:avLst/>
          </a:prstGeom>
          <a:solidFill>
            <a:schemeClr val="bg1"/>
          </a:solidFill>
          <a:ln>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p>
        </p:txBody>
      </p:sp>
      <p:sp>
        <p:nvSpPr>
          <p:cNvPr id="14" name="Rectangle 13">
            <a:extLst>
              <a:ext uri="{FF2B5EF4-FFF2-40B4-BE49-F238E27FC236}">
                <a16:creationId xmlns:a16="http://schemas.microsoft.com/office/drawing/2014/main" id="{694195BF-04E9-4B49-A20B-48CA5EA48DA7}"/>
              </a:ext>
            </a:extLst>
          </p:cNvPr>
          <p:cNvSpPr/>
          <p:nvPr/>
        </p:nvSpPr>
        <p:spPr>
          <a:xfrm>
            <a:off x="685800" y="4114800"/>
            <a:ext cx="1143000" cy="381000"/>
          </a:xfrm>
          <a:prstGeom prst="rect">
            <a:avLst/>
          </a:prstGeom>
          <a:solidFill>
            <a:schemeClr val="bg1"/>
          </a:solidFill>
          <a:ln>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fh</a:t>
            </a:r>
            <a:endParaRPr lang="en-IN" dirty="0"/>
          </a:p>
        </p:txBody>
      </p:sp>
      <p:sp>
        <p:nvSpPr>
          <p:cNvPr id="15" name="Rectangle 14">
            <a:extLst>
              <a:ext uri="{FF2B5EF4-FFF2-40B4-BE49-F238E27FC236}">
                <a16:creationId xmlns:a16="http://schemas.microsoft.com/office/drawing/2014/main" id="{923458CF-7948-452E-A5A4-EB7EB22F1321}"/>
              </a:ext>
            </a:extLst>
          </p:cNvPr>
          <p:cNvSpPr/>
          <p:nvPr/>
        </p:nvSpPr>
        <p:spPr>
          <a:xfrm>
            <a:off x="685800" y="5105400"/>
            <a:ext cx="1143000" cy="381000"/>
          </a:xfrm>
          <a:prstGeom prst="rect">
            <a:avLst/>
          </a:prstGeom>
          <a:solidFill>
            <a:schemeClr val="bg1"/>
          </a:solidFill>
          <a:ln>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HLbh</a:t>
            </a:r>
            <a:endParaRPr lang="en-IN" dirty="0"/>
          </a:p>
        </p:txBody>
      </p:sp>
      <p:sp>
        <p:nvSpPr>
          <p:cNvPr id="16" name="Rectangle 15">
            <a:extLst>
              <a:ext uri="{FF2B5EF4-FFF2-40B4-BE49-F238E27FC236}">
                <a16:creationId xmlns:a16="http://schemas.microsoft.com/office/drawing/2014/main" id="{4098663E-5896-47AB-88F3-F6AE67C793D5}"/>
              </a:ext>
            </a:extLst>
          </p:cNvPr>
          <p:cNvSpPr/>
          <p:nvPr/>
        </p:nvSpPr>
        <p:spPr>
          <a:xfrm>
            <a:off x="2738846" y="3206932"/>
            <a:ext cx="1143000" cy="381000"/>
          </a:xfrm>
          <a:prstGeom prst="rect">
            <a:avLst/>
          </a:prstGeom>
          <a:solidFill>
            <a:schemeClr val="bg1"/>
          </a:solidFill>
          <a:ln>
            <a:solidFill>
              <a:schemeClr val="tx1"/>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hI</a:t>
            </a:r>
            <a:endParaRPr lang="en-IN" dirty="0"/>
          </a:p>
        </p:txBody>
      </p:sp>
      <p:sp>
        <p:nvSpPr>
          <p:cNvPr id="17" name="Rectangle 16">
            <a:extLst>
              <a:ext uri="{FF2B5EF4-FFF2-40B4-BE49-F238E27FC236}">
                <a16:creationId xmlns:a16="http://schemas.microsoft.com/office/drawing/2014/main" id="{956F745D-AFD8-4971-B337-64F84882F933}"/>
              </a:ext>
            </a:extLst>
          </p:cNvPr>
          <p:cNvSpPr/>
          <p:nvPr/>
        </p:nvSpPr>
        <p:spPr>
          <a:xfrm>
            <a:off x="5059777" y="3200400"/>
            <a:ext cx="1143000" cy="381000"/>
          </a:xfrm>
          <a:prstGeom prst="rect">
            <a:avLst/>
          </a:prstGeom>
          <a:solidFill>
            <a:schemeClr val="bg1"/>
          </a:solidFill>
          <a:ln>
            <a:solidFill>
              <a:schemeClr val="tx1"/>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a:t>
            </a:r>
          </a:p>
        </p:txBody>
      </p:sp>
      <p:sp>
        <p:nvSpPr>
          <p:cNvPr id="18" name="Rectangle 17">
            <a:extLst>
              <a:ext uri="{FF2B5EF4-FFF2-40B4-BE49-F238E27FC236}">
                <a16:creationId xmlns:a16="http://schemas.microsoft.com/office/drawing/2014/main" id="{D57907AB-C819-4D2D-97EA-C209C44FC44B}"/>
              </a:ext>
            </a:extLst>
          </p:cNvPr>
          <p:cNvSpPr/>
          <p:nvPr/>
        </p:nvSpPr>
        <p:spPr>
          <a:xfrm>
            <a:off x="4831176" y="4191000"/>
            <a:ext cx="1539021" cy="445531"/>
          </a:xfrm>
          <a:prstGeom prst="rect">
            <a:avLst/>
          </a:prstGeom>
          <a:solidFill>
            <a:schemeClr val="bg1"/>
          </a:solidFill>
          <a:ln>
            <a:solidFill>
              <a:schemeClr val="tx1"/>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j</a:t>
            </a:r>
          </a:p>
        </p:txBody>
      </p:sp>
      <p:sp>
        <p:nvSpPr>
          <p:cNvPr id="19" name="Rectangle 18">
            <a:extLst>
              <a:ext uri="{FF2B5EF4-FFF2-40B4-BE49-F238E27FC236}">
                <a16:creationId xmlns:a16="http://schemas.microsoft.com/office/drawing/2014/main" id="{34016AC2-5D9F-430A-B5B5-747A3FBDAC42}"/>
              </a:ext>
            </a:extLst>
          </p:cNvPr>
          <p:cNvSpPr/>
          <p:nvPr/>
        </p:nvSpPr>
        <p:spPr>
          <a:xfrm>
            <a:off x="4976949" y="5269689"/>
            <a:ext cx="1417197" cy="357442"/>
          </a:xfrm>
          <a:prstGeom prst="rect">
            <a:avLst/>
          </a:prstGeom>
          <a:solidFill>
            <a:schemeClr val="bg1"/>
          </a:solidFill>
          <a:ln>
            <a:solidFill>
              <a:schemeClr val="tx1"/>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j</a:t>
            </a:r>
          </a:p>
        </p:txBody>
      </p:sp>
      <p:sp>
        <p:nvSpPr>
          <p:cNvPr id="20" name="Rectangle 19">
            <a:extLst>
              <a:ext uri="{FF2B5EF4-FFF2-40B4-BE49-F238E27FC236}">
                <a16:creationId xmlns:a16="http://schemas.microsoft.com/office/drawing/2014/main" id="{D7E748A4-08AC-4E55-B62E-5B9F7AA032FB}"/>
              </a:ext>
            </a:extLst>
          </p:cNvPr>
          <p:cNvSpPr/>
          <p:nvPr/>
        </p:nvSpPr>
        <p:spPr>
          <a:xfrm>
            <a:off x="7315200" y="3200400"/>
            <a:ext cx="1219200" cy="369332"/>
          </a:xfrm>
          <a:prstGeom prst="rect">
            <a:avLst/>
          </a:prstGeom>
          <a:solidFill>
            <a:schemeClr val="bg1"/>
          </a:solidFill>
          <a:ln>
            <a:solidFill>
              <a:schemeClr val="tx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i</a:t>
            </a:r>
            <a:endParaRPr lang="en-IN" dirty="0"/>
          </a:p>
        </p:txBody>
      </p:sp>
      <p:sp>
        <p:nvSpPr>
          <p:cNvPr id="21" name="Rectangle 20">
            <a:extLst>
              <a:ext uri="{FF2B5EF4-FFF2-40B4-BE49-F238E27FC236}">
                <a16:creationId xmlns:a16="http://schemas.microsoft.com/office/drawing/2014/main" id="{6B8D194D-3EC2-41F4-8E4D-BD6D20FD758B}"/>
              </a:ext>
            </a:extLst>
          </p:cNvPr>
          <p:cNvSpPr/>
          <p:nvPr/>
        </p:nvSpPr>
        <p:spPr>
          <a:xfrm>
            <a:off x="7315200" y="4114800"/>
            <a:ext cx="1143000" cy="369332"/>
          </a:xfrm>
          <a:prstGeom prst="rect">
            <a:avLst/>
          </a:prstGeom>
          <a:solidFill>
            <a:schemeClr val="bg1"/>
          </a:solidFill>
          <a:ln>
            <a:solidFill>
              <a:schemeClr val="tx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j</a:t>
            </a:r>
          </a:p>
        </p:txBody>
      </p:sp>
      <p:sp>
        <p:nvSpPr>
          <p:cNvPr id="22" name="TextBox 21">
            <a:extLst>
              <a:ext uri="{FF2B5EF4-FFF2-40B4-BE49-F238E27FC236}">
                <a16:creationId xmlns:a16="http://schemas.microsoft.com/office/drawing/2014/main" id="{D9537668-C7DF-489E-8C60-CB44BCF747DD}"/>
              </a:ext>
            </a:extLst>
          </p:cNvPr>
          <p:cNvSpPr txBox="1"/>
          <p:nvPr/>
        </p:nvSpPr>
        <p:spPr>
          <a:xfrm>
            <a:off x="609600" y="3212068"/>
            <a:ext cx="1887355" cy="338554"/>
          </a:xfrm>
          <a:prstGeom prst="rect">
            <a:avLst/>
          </a:prstGeom>
          <a:noFill/>
        </p:spPr>
        <p:txBody>
          <a:bodyPr wrap="square" rtlCol="0">
            <a:spAutoFit/>
          </a:bodyPr>
          <a:lstStyle/>
          <a:p>
            <a:r>
              <a:rPr lang="en-IN" sz="1600" dirty="0"/>
              <a:t> Introduction</a:t>
            </a:r>
          </a:p>
        </p:txBody>
      </p:sp>
      <p:sp>
        <p:nvSpPr>
          <p:cNvPr id="23" name="TextBox 22">
            <a:extLst>
              <a:ext uri="{FF2B5EF4-FFF2-40B4-BE49-F238E27FC236}">
                <a16:creationId xmlns:a16="http://schemas.microsoft.com/office/drawing/2014/main" id="{A18239C7-B88C-4219-9372-59277E2F1683}"/>
              </a:ext>
            </a:extLst>
          </p:cNvPr>
          <p:cNvSpPr txBox="1"/>
          <p:nvPr/>
        </p:nvSpPr>
        <p:spPr>
          <a:xfrm>
            <a:off x="788768" y="4114800"/>
            <a:ext cx="1143000" cy="369332"/>
          </a:xfrm>
          <a:prstGeom prst="rect">
            <a:avLst/>
          </a:prstGeom>
          <a:noFill/>
        </p:spPr>
        <p:txBody>
          <a:bodyPr wrap="square" rtlCol="0">
            <a:spAutoFit/>
          </a:bodyPr>
          <a:lstStyle/>
          <a:p>
            <a:r>
              <a:rPr lang="en-IN" dirty="0"/>
              <a:t>Sign Up</a:t>
            </a:r>
          </a:p>
        </p:txBody>
      </p:sp>
      <p:sp>
        <p:nvSpPr>
          <p:cNvPr id="25" name="TextBox 24">
            <a:extLst>
              <a:ext uri="{FF2B5EF4-FFF2-40B4-BE49-F238E27FC236}">
                <a16:creationId xmlns:a16="http://schemas.microsoft.com/office/drawing/2014/main" id="{416A074D-F025-4BB2-A871-107356FAA32D}"/>
              </a:ext>
            </a:extLst>
          </p:cNvPr>
          <p:cNvSpPr txBox="1"/>
          <p:nvPr/>
        </p:nvSpPr>
        <p:spPr>
          <a:xfrm>
            <a:off x="845718" y="5089684"/>
            <a:ext cx="832891" cy="369332"/>
          </a:xfrm>
          <a:prstGeom prst="rect">
            <a:avLst/>
          </a:prstGeom>
          <a:noFill/>
        </p:spPr>
        <p:txBody>
          <a:bodyPr wrap="square" rtlCol="0">
            <a:spAutoFit/>
          </a:bodyPr>
          <a:lstStyle/>
          <a:p>
            <a:r>
              <a:rPr lang="en-IN" dirty="0"/>
              <a:t>Login</a:t>
            </a:r>
          </a:p>
        </p:txBody>
      </p:sp>
      <p:sp>
        <p:nvSpPr>
          <p:cNvPr id="32" name="TextBox 31">
            <a:extLst>
              <a:ext uri="{FF2B5EF4-FFF2-40B4-BE49-F238E27FC236}">
                <a16:creationId xmlns:a16="http://schemas.microsoft.com/office/drawing/2014/main" id="{BBC935E5-E5D9-4698-A279-6A0F79431112}"/>
              </a:ext>
            </a:extLst>
          </p:cNvPr>
          <p:cNvSpPr txBox="1"/>
          <p:nvPr/>
        </p:nvSpPr>
        <p:spPr>
          <a:xfrm>
            <a:off x="5059778" y="3195655"/>
            <a:ext cx="1310420" cy="369332"/>
          </a:xfrm>
          <a:prstGeom prst="rect">
            <a:avLst/>
          </a:prstGeom>
          <a:noFill/>
        </p:spPr>
        <p:txBody>
          <a:bodyPr wrap="square" rtlCol="0">
            <a:spAutoFit/>
          </a:bodyPr>
          <a:lstStyle/>
          <a:p>
            <a:r>
              <a:rPr lang="en-IN" dirty="0"/>
              <a:t>Technology</a:t>
            </a:r>
          </a:p>
        </p:txBody>
      </p:sp>
      <p:sp>
        <p:nvSpPr>
          <p:cNvPr id="33" name="TextBox 32">
            <a:extLst>
              <a:ext uri="{FF2B5EF4-FFF2-40B4-BE49-F238E27FC236}">
                <a16:creationId xmlns:a16="http://schemas.microsoft.com/office/drawing/2014/main" id="{F1601C07-0958-411C-9708-F1469DAAE10D}"/>
              </a:ext>
            </a:extLst>
          </p:cNvPr>
          <p:cNvSpPr txBox="1"/>
          <p:nvPr/>
        </p:nvSpPr>
        <p:spPr>
          <a:xfrm>
            <a:off x="4831177" y="4267200"/>
            <a:ext cx="1645824" cy="369332"/>
          </a:xfrm>
          <a:prstGeom prst="rect">
            <a:avLst/>
          </a:prstGeom>
          <a:noFill/>
        </p:spPr>
        <p:txBody>
          <a:bodyPr wrap="square" rtlCol="0">
            <a:spAutoFit/>
          </a:bodyPr>
          <a:lstStyle/>
          <a:p>
            <a:r>
              <a:rPr lang="en-IN" dirty="0"/>
              <a:t>Web Designing</a:t>
            </a:r>
          </a:p>
        </p:txBody>
      </p:sp>
      <p:sp>
        <p:nvSpPr>
          <p:cNvPr id="34" name="TextBox 33">
            <a:extLst>
              <a:ext uri="{FF2B5EF4-FFF2-40B4-BE49-F238E27FC236}">
                <a16:creationId xmlns:a16="http://schemas.microsoft.com/office/drawing/2014/main" id="{53E54D7B-5A69-4FBB-A1EC-22C2A65BFB7E}"/>
              </a:ext>
            </a:extLst>
          </p:cNvPr>
          <p:cNvSpPr txBox="1"/>
          <p:nvPr/>
        </p:nvSpPr>
        <p:spPr>
          <a:xfrm>
            <a:off x="5059778" y="5257800"/>
            <a:ext cx="1331116" cy="369332"/>
          </a:xfrm>
          <a:prstGeom prst="rect">
            <a:avLst/>
          </a:prstGeom>
          <a:noFill/>
        </p:spPr>
        <p:txBody>
          <a:bodyPr wrap="square" rtlCol="0">
            <a:spAutoFit/>
          </a:bodyPr>
          <a:lstStyle/>
          <a:p>
            <a:r>
              <a:rPr lang="en-IN" dirty="0"/>
              <a:t>Support Us</a:t>
            </a:r>
          </a:p>
        </p:txBody>
      </p:sp>
      <p:sp>
        <p:nvSpPr>
          <p:cNvPr id="36" name="TextBox 35">
            <a:extLst>
              <a:ext uri="{FF2B5EF4-FFF2-40B4-BE49-F238E27FC236}">
                <a16:creationId xmlns:a16="http://schemas.microsoft.com/office/drawing/2014/main" id="{225D0259-7E87-4E92-AAE1-6E4E702704B6}"/>
              </a:ext>
            </a:extLst>
          </p:cNvPr>
          <p:cNvSpPr txBox="1"/>
          <p:nvPr/>
        </p:nvSpPr>
        <p:spPr>
          <a:xfrm>
            <a:off x="2784724" y="3218600"/>
            <a:ext cx="989053" cy="369332"/>
          </a:xfrm>
          <a:prstGeom prst="rect">
            <a:avLst/>
          </a:prstGeom>
          <a:noFill/>
        </p:spPr>
        <p:txBody>
          <a:bodyPr wrap="none" rtlCol="0">
            <a:spAutoFit/>
          </a:bodyPr>
          <a:lstStyle/>
          <a:p>
            <a:r>
              <a:rPr lang="en-IN" dirty="0"/>
              <a:t> Content</a:t>
            </a:r>
          </a:p>
        </p:txBody>
      </p:sp>
      <p:sp>
        <p:nvSpPr>
          <p:cNvPr id="37" name="TextBox 36">
            <a:extLst>
              <a:ext uri="{FF2B5EF4-FFF2-40B4-BE49-F238E27FC236}">
                <a16:creationId xmlns:a16="http://schemas.microsoft.com/office/drawing/2014/main" id="{CA5D902C-803C-4BCF-845E-0D452AD0A328}"/>
              </a:ext>
            </a:extLst>
          </p:cNvPr>
          <p:cNvSpPr txBox="1"/>
          <p:nvPr/>
        </p:nvSpPr>
        <p:spPr>
          <a:xfrm>
            <a:off x="7284430" y="3181290"/>
            <a:ext cx="1367316" cy="369332"/>
          </a:xfrm>
          <a:prstGeom prst="rect">
            <a:avLst/>
          </a:prstGeom>
          <a:noFill/>
        </p:spPr>
        <p:txBody>
          <a:bodyPr wrap="square" rtlCol="0">
            <a:spAutoFit/>
          </a:bodyPr>
          <a:lstStyle/>
          <a:p>
            <a:r>
              <a:rPr lang="en-IN" dirty="0"/>
              <a:t>Information</a:t>
            </a:r>
          </a:p>
        </p:txBody>
      </p:sp>
      <p:sp>
        <p:nvSpPr>
          <p:cNvPr id="38" name="TextBox 37">
            <a:extLst>
              <a:ext uri="{FF2B5EF4-FFF2-40B4-BE49-F238E27FC236}">
                <a16:creationId xmlns:a16="http://schemas.microsoft.com/office/drawing/2014/main" id="{831F632E-0150-4337-A312-81E25EA4BAA1}"/>
              </a:ext>
            </a:extLst>
          </p:cNvPr>
          <p:cNvSpPr txBox="1"/>
          <p:nvPr/>
        </p:nvSpPr>
        <p:spPr>
          <a:xfrm>
            <a:off x="7431420" y="4114800"/>
            <a:ext cx="960689" cy="369332"/>
          </a:xfrm>
          <a:prstGeom prst="rect">
            <a:avLst/>
          </a:prstGeom>
          <a:noFill/>
        </p:spPr>
        <p:txBody>
          <a:bodyPr wrap="square" rtlCol="0">
            <a:spAutoFit/>
          </a:bodyPr>
          <a:lstStyle/>
          <a:p>
            <a:r>
              <a:rPr lang="en-IN" dirty="0"/>
              <a:t>Submit</a:t>
            </a:r>
          </a:p>
        </p:txBody>
      </p:sp>
      <p:cxnSp>
        <p:nvCxnSpPr>
          <p:cNvPr id="41" name="Straight Arrow Connector 40">
            <a:extLst>
              <a:ext uri="{FF2B5EF4-FFF2-40B4-BE49-F238E27FC236}">
                <a16:creationId xmlns:a16="http://schemas.microsoft.com/office/drawing/2014/main" id="{622D38D8-C9AC-482F-8F9D-FC6F24785A8B}"/>
              </a:ext>
            </a:extLst>
          </p:cNvPr>
          <p:cNvCxnSpPr>
            <a:cxnSpLocks/>
          </p:cNvCxnSpPr>
          <p:nvPr/>
        </p:nvCxnSpPr>
        <p:spPr>
          <a:xfrm>
            <a:off x="4572000" y="1371600"/>
            <a:ext cx="0" cy="38100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D457B91-060C-4287-BE0A-AA38627FC463}"/>
              </a:ext>
            </a:extLst>
          </p:cNvPr>
          <p:cNvCxnSpPr/>
          <p:nvPr/>
        </p:nvCxnSpPr>
        <p:spPr>
          <a:xfrm>
            <a:off x="1219200" y="1752600"/>
            <a:ext cx="6705600" cy="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C795230-25A7-4243-908E-55EEADAD10F2}"/>
              </a:ext>
            </a:extLst>
          </p:cNvPr>
          <p:cNvCxnSpPr/>
          <p:nvPr/>
        </p:nvCxnSpPr>
        <p:spPr>
          <a:xfrm>
            <a:off x="1219200" y="1752600"/>
            <a:ext cx="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BD45F4E4-80D8-4C4F-9400-71D48EF27C6F}"/>
              </a:ext>
            </a:extLst>
          </p:cNvPr>
          <p:cNvCxnSpPr/>
          <p:nvPr/>
        </p:nvCxnSpPr>
        <p:spPr>
          <a:xfrm>
            <a:off x="3310346" y="1752600"/>
            <a:ext cx="0"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CAF7360C-6290-4B63-9A63-152795FA5A60}"/>
              </a:ext>
            </a:extLst>
          </p:cNvPr>
          <p:cNvCxnSpPr/>
          <p:nvPr/>
        </p:nvCxnSpPr>
        <p:spPr>
          <a:xfrm>
            <a:off x="7911764" y="1752599"/>
            <a:ext cx="13036" cy="4249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8E066900-EE3D-49BE-AE39-FCFCBB5DA77F}"/>
              </a:ext>
            </a:extLst>
          </p:cNvPr>
          <p:cNvCxnSpPr/>
          <p:nvPr/>
        </p:nvCxnSpPr>
        <p:spPr>
          <a:xfrm>
            <a:off x="5654089" y="1750116"/>
            <a:ext cx="0" cy="4596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7A2AFDE2-A928-407A-AA71-84AF0DC6ED69}"/>
              </a:ext>
            </a:extLst>
          </p:cNvPr>
          <p:cNvCxnSpPr/>
          <p:nvPr/>
        </p:nvCxnSpPr>
        <p:spPr>
          <a:xfrm>
            <a:off x="1219200" y="2685421"/>
            <a:ext cx="0" cy="438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2EAF9FA5-8BD6-43FA-B20C-1130095297BB}"/>
              </a:ext>
            </a:extLst>
          </p:cNvPr>
          <p:cNvCxnSpPr>
            <a:stCxn id="13" idx="2"/>
          </p:cNvCxnSpPr>
          <p:nvPr/>
        </p:nvCxnSpPr>
        <p:spPr>
          <a:xfrm>
            <a:off x="1257300" y="3581400"/>
            <a:ext cx="0"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0AE71DE3-B838-4326-AF55-C8877F8F9936}"/>
              </a:ext>
            </a:extLst>
          </p:cNvPr>
          <p:cNvCxnSpPr>
            <a:cxnSpLocks/>
          </p:cNvCxnSpPr>
          <p:nvPr/>
        </p:nvCxnSpPr>
        <p:spPr>
          <a:xfrm>
            <a:off x="1257300" y="4495800"/>
            <a:ext cx="0"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212F5102-4FC9-45F6-8B58-33EA876CE07B}"/>
              </a:ext>
            </a:extLst>
          </p:cNvPr>
          <p:cNvCxnSpPr/>
          <p:nvPr/>
        </p:nvCxnSpPr>
        <p:spPr>
          <a:xfrm>
            <a:off x="3310346" y="2685421"/>
            <a:ext cx="0" cy="438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9" name="Straight Arrow Connector 158">
            <a:extLst>
              <a:ext uri="{FF2B5EF4-FFF2-40B4-BE49-F238E27FC236}">
                <a16:creationId xmlns:a16="http://schemas.microsoft.com/office/drawing/2014/main" id="{A2CAD27D-C653-4CBB-8122-AB1CA26D3A3A}"/>
              </a:ext>
            </a:extLst>
          </p:cNvPr>
          <p:cNvCxnSpPr>
            <a:cxnSpLocks/>
          </p:cNvCxnSpPr>
          <p:nvPr/>
        </p:nvCxnSpPr>
        <p:spPr>
          <a:xfrm>
            <a:off x="5657431" y="2688005"/>
            <a:ext cx="0" cy="438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Straight Arrow Connector 161">
            <a:extLst>
              <a:ext uri="{FF2B5EF4-FFF2-40B4-BE49-F238E27FC236}">
                <a16:creationId xmlns:a16="http://schemas.microsoft.com/office/drawing/2014/main" id="{E67035CD-34DB-410E-A0B5-654FB9C48DE9}"/>
              </a:ext>
            </a:extLst>
          </p:cNvPr>
          <p:cNvCxnSpPr>
            <a:cxnSpLocks/>
          </p:cNvCxnSpPr>
          <p:nvPr/>
        </p:nvCxnSpPr>
        <p:spPr>
          <a:xfrm>
            <a:off x="5654089" y="3598034"/>
            <a:ext cx="0" cy="5167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E2BE6FA0-8627-4C00-9C0A-02BEEFB85F58}"/>
              </a:ext>
            </a:extLst>
          </p:cNvPr>
          <p:cNvCxnSpPr>
            <a:cxnSpLocks/>
          </p:cNvCxnSpPr>
          <p:nvPr/>
        </p:nvCxnSpPr>
        <p:spPr>
          <a:xfrm>
            <a:off x="5654089" y="4724400"/>
            <a:ext cx="0" cy="468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a:extLst>
              <a:ext uri="{FF2B5EF4-FFF2-40B4-BE49-F238E27FC236}">
                <a16:creationId xmlns:a16="http://schemas.microsoft.com/office/drawing/2014/main" id="{68FBBEF5-0DE0-451E-B0E9-F6FD945490EC}"/>
              </a:ext>
            </a:extLst>
          </p:cNvPr>
          <p:cNvCxnSpPr>
            <a:cxnSpLocks/>
          </p:cNvCxnSpPr>
          <p:nvPr/>
        </p:nvCxnSpPr>
        <p:spPr>
          <a:xfrm flipH="1">
            <a:off x="7918377" y="2669484"/>
            <a:ext cx="1" cy="454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6" name="Straight Arrow Connector 175">
            <a:extLst>
              <a:ext uri="{FF2B5EF4-FFF2-40B4-BE49-F238E27FC236}">
                <a16:creationId xmlns:a16="http://schemas.microsoft.com/office/drawing/2014/main" id="{FDD805DC-206D-4A00-9CE1-730C8B770CB6}"/>
              </a:ext>
            </a:extLst>
          </p:cNvPr>
          <p:cNvCxnSpPr>
            <a:stCxn id="20" idx="2"/>
          </p:cNvCxnSpPr>
          <p:nvPr/>
        </p:nvCxnSpPr>
        <p:spPr>
          <a:xfrm>
            <a:off x="7924800" y="3569732"/>
            <a:ext cx="0" cy="468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7" name="Rectangle 176">
            <a:extLst>
              <a:ext uri="{FF2B5EF4-FFF2-40B4-BE49-F238E27FC236}">
                <a16:creationId xmlns:a16="http://schemas.microsoft.com/office/drawing/2014/main" id="{D2446765-4168-4B4B-972B-9E96F78F89F9}"/>
              </a:ext>
            </a:extLst>
          </p:cNvPr>
          <p:cNvSpPr/>
          <p:nvPr/>
        </p:nvSpPr>
        <p:spPr>
          <a:xfrm>
            <a:off x="3978124" y="990601"/>
            <a:ext cx="1355876" cy="411088"/>
          </a:xfrm>
          <a:prstGeom prst="rect">
            <a:avLst/>
          </a:prstGeom>
          <a:solidFill>
            <a:schemeClr val="bg1"/>
          </a:solidFill>
          <a:ln>
            <a:solidFill>
              <a:schemeClr val="tx1"/>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J</a:t>
            </a:r>
          </a:p>
        </p:txBody>
      </p:sp>
      <p:sp>
        <p:nvSpPr>
          <p:cNvPr id="178" name="TextBox 177">
            <a:extLst>
              <a:ext uri="{FF2B5EF4-FFF2-40B4-BE49-F238E27FC236}">
                <a16:creationId xmlns:a16="http://schemas.microsoft.com/office/drawing/2014/main" id="{B3D454EB-7FFE-42B1-83C7-114BDFFD1413}"/>
              </a:ext>
            </a:extLst>
          </p:cNvPr>
          <p:cNvSpPr txBox="1"/>
          <p:nvPr/>
        </p:nvSpPr>
        <p:spPr>
          <a:xfrm>
            <a:off x="4030955" y="999684"/>
            <a:ext cx="1250214" cy="369332"/>
          </a:xfrm>
          <a:prstGeom prst="rect">
            <a:avLst/>
          </a:prstGeom>
          <a:noFill/>
        </p:spPr>
        <p:txBody>
          <a:bodyPr wrap="none" rtlCol="0">
            <a:spAutoFit/>
          </a:bodyPr>
          <a:lstStyle/>
          <a:p>
            <a:r>
              <a:rPr lang="en-IN" dirty="0"/>
              <a:t>Home Page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BE512-7405-4648-A93F-36A30E56E406}"/>
              </a:ext>
            </a:extLst>
          </p:cNvPr>
          <p:cNvSpPr>
            <a:spLocks noGrp="1"/>
          </p:cNvSpPr>
          <p:nvPr>
            <p:ph type="title"/>
          </p:nvPr>
        </p:nvSpPr>
        <p:spPr>
          <a:xfrm>
            <a:off x="670559" y="346709"/>
            <a:ext cx="7802880" cy="369332"/>
          </a:xfrm>
        </p:spPr>
        <p:txBody>
          <a:bodyPr/>
          <a:lstStyle/>
          <a:p>
            <a:r>
              <a:rPr lang="en-US" dirty="0"/>
              <a:t>                          </a:t>
            </a:r>
            <a:r>
              <a:rPr lang="en-US" b="1" dirty="0"/>
              <a:t>USE  CASE  DIAGRAM</a:t>
            </a:r>
            <a:endParaRPr lang="en-IN" b="1" dirty="0"/>
          </a:p>
        </p:txBody>
      </p:sp>
      <p:pic>
        <p:nvPicPr>
          <p:cNvPr id="6" name="Picture 5">
            <a:extLst>
              <a:ext uri="{FF2B5EF4-FFF2-40B4-BE49-F238E27FC236}">
                <a16:creationId xmlns:a16="http://schemas.microsoft.com/office/drawing/2014/main" id="{0C166C02-2788-4D01-88C1-7F0DFAA845FD}"/>
              </a:ext>
            </a:extLst>
          </p:cNvPr>
          <p:cNvPicPr>
            <a:picLocks noChangeAspect="1"/>
          </p:cNvPicPr>
          <p:nvPr/>
        </p:nvPicPr>
        <p:blipFill rotWithShape="1">
          <a:blip r:embed="rId2"/>
          <a:srcRect b="12122"/>
          <a:stretch/>
        </p:blipFill>
        <p:spPr>
          <a:xfrm>
            <a:off x="571166" y="1219200"/>
            <a:ext cx="8039432" cy="4419600"/>
          </a:xfrm>
          <a:prstGeom prst="rect">
            <a:avLst/>
          </a:prstGeom>
        </p:spPr>
      </p:pic>
      <p:sp>
        <p:nvSpPr>
          <p:cNvPr id="3" name="Text Placeholder 2">
            <a:extLst>
              <a:ext uri="{FF2B5EF4-FFF2-40B4-BE49-F238E27FC236}">
                <a16:creationId xmlns:a16="http://schemas.microsoft.com/office/drawing/2014/main" id="{24E6D034-F1A1-456A-90F3-09C509E46455}"/>
              </a:ext>
            </a:extLst>
          </p:cNvPr>
          <p:cNvSpPr>
            <a:spLocks noGrp="1"/>
          </p:cNvSpPr>
          <p:nvPr>
            <p:ph type="body" idx="1"/>
          </p:nvPr>
        </p:nvSpPr>
        <p:spPr>
          <a:xfrm>
            <a:off x="707789" y="1676400"/>
            <a:ext cx="7471409" cy="4648200"/>
          </a:xfrm>
        </p:spPr>
        <p:txBody>
          <a:bodyPr/>
          <a:lstStyle/>
          <a:p>
            <a:endParaRPr lang="en-IN" dirty="0"/>
          </a:p>
        </p:txBody>
      </p:sp>
      <p:sp>
        <p:nvSpPr>
          <p:cNvPr id="4" name="Footer Placeholder 3">
            <a:extLst>
              <a:ext uri="{FF2B5EF4-FFF2-40B4-BE49-F238E27FC236}">
                <a16:creationId xmlns:a16="http://schemas.microsoft.com/office/drawing/2014/main" id="{B95C9813-A549-4BE2-81FE-82240DD7D566}"/>
              </a:ext>
            </a:extLst>
          </p:cNvPr>
          <p:cNvSpPr>
            <a:spLocks noGrp="1"/>
          </p:cNvSpPr>
          <p:nvPr>
            <p:ph type="ftr" sz="quarter" idx="5"/>
          </p:nvPr>
        </p:nvSpPr>
        <p:spPr/>
        <p:txBody>
          <a:bodyPr/>
          <a:lstStyle/>
          <a:p>
            <a:pPr marL="12700">
              <a:lnSpc>
                <a:spcPts val="1425"/>
              </a:lnSpc>
            </a:pPr>
            <a:r>
              <a:rPr lang="en-US" spc="-5"/>
              <a:t>By </a:t>
            </a:r>
            <a:r>
              <a:rPr lang="en-US"/>
              <a:t>Mr </a:t>
            </a:r>
            <a:r>
              <a:rPr lang="en-US" spc="-5"/>
              <a:t>Nisarg </a:t>
            </a:r>
            <a:r>
              <a:rPr lang="en-US"/>
              <a:t>Gandhewar </a:t>
            </a:r>
            <a:r>
              <a:rPr lang="en-US" spc="-5"/>
              <a:t>Dept </a:t>
            </a:r>
            <a:r>
              <a:rPr lang="en-US"/>
              <a:t>of </a:t>
            </a:r>
            <a:r>
              <a:rPr lang="en-US" spc="-5"/>
              <a:t>CSE, SBJITMR,</a:t>
            </a:r>
            <a:r>
              <a:rPr lang="en-US" spc="-10"/>
              <a:t> </a:t>
            </a:r>
            <a:r>
              <a:rPr lang="en-US"/>
              <a:t>Nagpur</a:t>
            </a:r>
            <a:endParaRPr lang="en-US" dirty="0"/>
          </a:p>
        </p:txBody>
      </p:sp>
      <p:sp>
        <p:nvSpPr>
          <p:cNvPr id="5" name="Slide Number Placeholder 4">
            <a:extLst>
              <a:ext uri="{FF2B5EF4-FFF2-40B4-BE49-F238E27FC236}">
                <a16:creationId xmlns:a16="http://schemas.microsoft.com/office/drawing/2014/main" id="{23001DC1-7BF1-4A1B-8E3D-0E9F755F9BA7}"/>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7</a:t>
            </a:fld>
            <a:endParaRPr lang="en-IN" dirty="0"/>
          </a:p>
        </p:txBody>
      </p:sp>
      <p:sp>
        <p:nvSpPr>
          <p:cNvPr id="7" name="TextBox 6">
            <a:extLst>
              <a:ext uri="{FF2B5EF4-FFF2-40B4-BE49-F238E27FC236}">
                <a16:creationId xmlns:a16="http://schemas.microsoft.com/office/drawing/2014/main" id="{9AEBED70-0820-4A15-A4D1-CBFE64C32044}"/>
              </a:ext>
            </a:extLst>
          </p:cNvPr>
          <p:cNvSpPr txBox="1"/>
          <p:nvPr/>
        </p:nvSpPr>
        <p:spPr>
          <a:xfrm>
            <a:off x="4419600" y="1371600"/>
            <a:ext cx="990600" cy="369332"/>
          </a:xfrm>
          <a:prstGeom prst="rect">
            <a:avLst/>
          </a:prstGeom>
          <a:solidFill>
            <a:schemeClr val="bg1">
              <a:lumMod val="85000"/>
            </a:schemeClr>
          </a:solidFill>
        </p:spPr>
        <p:txBody>
          <a:bodyPr wrap="square" rtlCol="0">
            <a:spAutoFit/>
          </a:bodyPr>
          <a:lstStyle/>
          <a:p>
            <a:r>
              <a:rPr lang="en-US" dirty="0"/>
              <a:t>Home</a:t>
            </a:r>
            <a:endParaRPr lang="en-IN" dirty="0"/>
          </a:p>
        </p:txBody>
      </p:sp>
      <p:sp>
        <p:nvSpPr>
          <p:cNvPr id="10" name="TextBox 9">
            <a:extLst>
              <a:ext uri="{FF2B5EF4-FFF2-40B4-BE49-F238E27FC236}">
                <a16:creationId xmlns:a16="http://schemas.microsoft.com/office/drawing/2014/main" id="{02E960B0-9BA6-452E-B746-87429DB21112}"/>
              </a:ext>
            </a:extLst>
          </p:cNvPr>
          <p:cNvSpPr txBox="1"/>
          <p:nvPr/>
        </p:nvSpPr>
        <p:spPr>
          <a:xfrm>
            <a:off x="4443494" y="2057400"/>
            <a:ext cx="1042906" cy="369332"/>
          </a:xfrm>
          <a:prstGeom prst="rect">
            <a:avLst/>
          </a:prstGeom>
          <a:solidFill>
            <a:schemeClr val="accent1">
              <a:lumMod val="60000"/>
              <a:lumOff val="40000"/>
            </a:schemeClr>
          </a:solidFill>
        </p:spPr>
        <p:txBody>
          <a:bodyPr wrap="square" rtlCol="0">
            <a:spAutoFit/>
          </a:bodyPr>
          <a:lstStyle/>
          <a:p>
            <a:r>
              <a:rPr lang="en-US" dirty="0"/>
              <a:t>Sign Up</a:t>
            </a:r>
            <a:endParaRPr lang="en-IN" dirty="0"/>
          </a:p>
        </p:txBody>
      </p:sp>
      <p:sp>
        <p:nvSpPr>
          <p:cNvPr id="11" name="TextBox 10">
            <a:extLst>
              <a:ext uri="{FF2B5EF4-FFF2-40B4-BE49-F238E27FC236}">
                <a16:creationId xmlns:a16="http://schemas.microsoft.com/office/drawing/2014/main" id="{08450761-828D-4945-87B3-8333383B2CAA}"/>
              </a:ext>
            </a:extLst>
          </p:cNvPr>
          <p:cNvSpPr txBox="1"/>
          <p:nvPr/>
        </p:nvSpPr>
        <p:spPr>
          <a:xfrm>
            <a:off x="4953000" y="2799594"/>
            <a:ext cx="914400" cy="369332"/>
          </a:xfrm>
          <a:prstGeom prst="rect">
            <a:avLst/>
          </a:prstGeom>
          <a:solidFill>
            <a:schemeClr val="accent6">
              <a:lumMod val="60000"/>
              <a:lumOff val="40000"/>
            </a:schemeClr>
          </a:solidFill>
        </p:spPr>
        <p:txBody>
          <a:bodyPr wrap="square" rtlCol="0">
            <a:spAutoFit/>
          </a:bodyPr>
          <a:lstStyle/>
          <a:p>
            <a:r>
              <a:rPr lang="en-US" dirty="0"/>
              <a:t>  Login</a:t>
            </a:r>
            <a:endParaRPr lang="en-IN" dirty="0"/>
          </a:p>
        </p:txBody>
      </p:sp>
      <p:sp>
        <p:nvSpPr>
          <p:cNvPr id="12" name="TextBox 11">
            <a:extLst>
              <a:ext uri="{FF2B5EF4-FFF2-40B4-BE49-F238E27FC236}">
                <a16:creationId xmlns:a16="http://schemas.microsoft.com/office/drawing/2014/main" id="{7563C320-3C9B-4ABF-9B01-A372D7046BC6}"/>
              </a:ext>
            </a:extLst>
          </p:cNvPr>
          <p:cNvSpPr txBox="1"/>
          <p:nvPr/>
        </p:nvSpPr>
        <p:spPr>
          <a:xfrm>
            <a:off x="4953000" y="3571605"/>
            <a:ext cx="990600" cy="369332"/>
          </a:xfrm>
          <a:prstGeom prst="rect">
            <a:avLst/>
          </a:prstGeom>
          <a:solidFill>
            <a:schemeClr val="accent2">
              <a:lumMod val="60000"/>
              <a:lumOff val="40000"/>
            </a:schemeClr>
          </a:solidFill>
        </p:spPr>
        <p:txBody>
          <a:bodyPr wrap="square" rtlCol="0">
            <a:spAutoFit/>
          </a:bodyPr>
          <a:lstStyle/>
          <a:p>
            <a:r>
              <a:rPr lang="en-US" dirty="0"/>
              <a:t>  About</a:t>
            </a:r>
            <a:endParaRPr lang="en-IN" dirty="0"/>
          </a:p>
        </p:txBody>
      </p:sp>
      <p:sp>
        <p:nvSpPr>
          <p:cNvPr id="14" name="TextBox 13">
            <a:extLst>
              <a:ext uri="{FF2B5EF4-FFF2-40B4-BE49-F238E27FC236}">
                <a16:creationId xmlns:a16="http://schemas.microsoft.com/office/drawing/2014/main" id="{AE128D64-E045-419E-B557-8A2DDA984A5D}"/>
              </a:ext>
            </a:extLst>
          </p:cNvPr>
          <p:cNvSpPr txBox="1"/>
          <p:nvPr/>
        </p:nvSpPr>
        <p:spPr>
          <a:xfrm>
            <a:off x="4571999" y="4343616"/>
            <a:ext cx="990599" cy="369332"/>
          </a:xfrm>
          <a:prstGeom prst="rect">
            <a:avLst/>
          </a:prstGeom>
          <a:solidFill>
            <a:srgbClr val="92D050"/>
          </a:solidFill>
        </p:spPr>
        <p:txBody>
          <a:bodyPr wrap="square" rtlCol="0">
            <a:spAutoFit/>
          </a:bodyPr>
          <a:lstStyle/>
          <a:p>
            <a:r>
              <a:rPr lang="en-US" dirty="0"/>
              <a:t>Themes</a:t>
            </a:r>
            <a:endParaRPr lang="en-IN" dirty="0"/>
          </a:p>
        </p:txBody>
      </p:sp>
      <p:sp>
        <p:nvSpPr>
          <p:cNvPr id="17" name="TextBox 16">
            <a:extLst>
              <a:ext uri="{FF2B5EF4-FFF2-40B4-BE49-F238E27FC236}">
                <a16:creationId xmlns:a16="http://schemas.microsoft.com/office/drawing/2014/main" id="{8D0778E8-3A6E-43E1-9B99-5270A3F28321}"/>
              </a:ext>
            </a:extLst>
          </p:cNvPr>
          <p:cNvSpPr txBox="1"/>
          <p:nvPr/>
        </p:nvSpPr>
        <p:spPr>
          <a:xfrm>
            <a:off x="4191000" y="5117068"/>
            <a:ext cx="1219200" cy="369332"/>
          </a:xfrm>
          <a:prstGeom prst="rect">
            <a:avLst/>
          </a:prstGeom>
          <a:solidFill>
            <a:srgbClr val="00B0F0"/>
          </a:solidFill>
        </p:spPr>
        <p:txBody>
          <a:bodyPr wrap="square" rtlCol="0">
            <a:spAutoFit/>
          </a:bodyPr>
          <a:lstStyle/>
          <a:p>
            <a:r>
              <a:rPr lang="en-US" dirty="0"/>
              <a:t>Contact Us</a:t>
            </a:r>
            <a:endParaRPr lang="en-IN" dirty="0"/>
          </a:p>
        </p:txBody>
      </p:sp>
    </p:spTree>
    <p:extLst>
      <p:ext uri="{BB962C8B-B14F-4D97-AF65-F5344CB8AC3E}">
        <p14:creationId xmlns:p14="http://schemas.microsoft.com/office/powerpoint/2010/main" val="3961797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0A14-200C-425C-86DA-EC85EFB5E4A1}"/>
              </a:ext>
            </a:extLst>
          </p:cNvPr>
          <p:cNvSpPr>
            <a:spLocks noGrp="1"/>
          </p:cNvSpPr>
          <p:nvPr>
            <p:ph type="title"/>
          </p:nvPr>
        </p:nvSpPr>
        <p:spPr>
          <a:xfrm>
            <a:off x="670559" y="346709"/>
            <a:ext cx="7802880" cy="430887"/>
          </a:xfrm>
        </p:spPr>
        <p:txBody>
          <a:bodyPr/>
          <a:lstStyle/>
          <a:p>
            <a:r>
              <a:rPr lang="en-US" dirty="0"/>
              <a:t>                            </a:t>
            </a:r>
            <a:r>
              <a:rPr lang="en-US" sz="2800" b="1" dirty="0"/>
              <a:t>Developed  Modules</a:t>
            </a:r>
            <a:endParaRPr lang="en-IN" sz="2800" b="1" dirty="0"/>
          </a:p>
        </p:txBody>
      </p:sp>
      <p:sp>
        <p:nvSpPr>
          <p:cNvPr id="3" name="Text Placeholder 2">
            <a:extLst>
              <a:ext uri="{FF2B5EF4-FFF2-40B4-BE49-F238E27FC236}">
                <a16:creationId xmlns:a16="http://schemas.microsoft.com/office/drawing/2014/main" id="{FBF557D0-38F5-44DA-9849-95E9761FC39E}"/>
              </a:ext>
            </a:extLst>
          </p:cNvPr>
          <p:cNvSpPr>
            <a:spLocks noGrp="1"/>
          </p:cNvSpPr>
          <p:nvPr>
            <p:ph type="body" idx="1"/>
          </p:nvPr>
        </p:nvSpPr>
        <p:spPr>
          <a:xfrm>
            <a:off x="533400" y="1143000"/>
            <a:ext cx="8077200" cy="3600986"/>
          </a:xfrm>
        </p:spPr>
        <p:txBody>
          <a:bodyPr/>
          <a:lstStyle/>
          <a:p>
            <a:endParaRPr lang="en-US" dirty="0"/>
          </a:p>
          <a:p>
            <a:r>
              <a:rPr lang="en-US" b="1" dirty="0"/>
              <a:t>Home  Page  Module</a:t>
            </a:r>
            <a:r>
              <a:rPr lang="en-US" dirty="0"/>
              <a:t>:</a:t>
            </a:r>
          </a:p>
          <a:p>
            <a:r>
              <a:rPr lang="en-IN" dirty="0"/>
              <a:t>                                      In  this  module  we  have  created  Sign Up area  and  Login  Area</a:t>
            </a:r>
          </a:p>
          <a:p>
            <a:r>
              <a:rPr lang="en-IN" dirty="0"/>
              <a:t>through  which  one  can  either  sign-up  to  the  course  or  login  to  the  web page. With  that  we  have  given  the  basic  information  about  the  web  page. </a:t>
            </a:r>
          </a:p>
          <a:p>
            <a:r>
              <a:rPr lang="en-IN" dirty="0"/>
              <a:t>                          </a:t>
            </a:r>
          </a:p>
          <a:p>
            <a:r>
              <a:rPr lang="en-IN" dirty="0"/>
              <a:t>                We  have  also  added  the path  to  the  about  themes  and  contact  us page.                                </a:t>
            </a:r>
          </a:p>
          <a:p>
            <a:endParaRPr lang="en-IN" dirty="0"/>
          </a:p>
          <a:p>
            <a:endParaRPr lang="en-IN" dirty="0"/>
          </a:p>
          <a:p>
            <a:r>
              <a:rPr lang="en-IN" b="1" dirty="0"/>
              <a:t>Contact  Us  Module</a:t>
            </a:r>
            <a:r>
              <a:rPr lang="en-IN" dirty="0"/>
              <a:t>:</a:t>
            </a:r>
          </a:p>
          <a:p>
            <a:r>
              <a:rPr lang="en-IN" dirty="0"/>
              <a:t>                                    Through this  module  one can  add  his/her  details  like   name, Email  Address ,  what  type  of  query  it is , like  is  it  technical , web based or some  login  query.  One  can  also  elaborate  the  query  and  submit  it.</a:t>
            </a:r>
            <a:endParaRPr lang="en-US" dirty="0"/>
          </a:p>
        </p:txBody>
      </p:sp>
      <p:sp>
        <p:nvSpPr>
          <p:cNvPr id="4" name="Footer Placeholder 3">
            <a:extLst>
              <a:ext uri="{FF2B5EF4-FFF2-40B4-BE49-F238E27FC236}">
                <a16:creationId xmlns:a16="http://schemas.microsoft.com/office/drawing/2014/main" id="{0BC04276-0D2A-44F5-8189-D232FE38EC0A}"/>
              </a:ext>
            </a:extLst>
          </p:cNvPr>
          <p:cNvSpPr>
            <a:spLocks noGrp="1"/>
          </p:cNvSpPr>
          <p:nvPr>
            <p:ph type="ftr" sz="quarter" idx="5"/>
          </p:nvPr>
        </p:nvSpPr>
        <p:spPr/>
        <p:txBody>
          <a:bodyPr/>
          <a:lstStyle/>
          <a:p>
            <a:pPr marL="12700">
              <a:lnSpc>
                <a:spcPts val="1425"/>
              </a:lnSpc>
            </a:pPr>
            <a:r>
              <a:rPr lang="en-US" spc="-5"/>
              <a:t>By </a:t>
            </a:r>
            <a:r>
              <a:rPr lang="en-US"/>
              <a:t>Mr </a:t>
            </a:r>
            <a:r>
              <a:rPr lang="en-US" spc="-5"/>
              <a:t>Nisarg </a:t>
            </a:r>
            <a:r>
              <a:rPr lang="en-US"/>
              <a:t>Gandhewar </a:t>
            </a:r>
            <a:r>
              <a:rPr lang="en-US" spc="-5"/>
              <a:t>Dept </a:t>
            </a:r>
            <a:r>
              <a:rPr lang="en-US"/>
              <a:t>of </a:t>
            </a:r>
            <a:r>
              <a:rPr lang="en-US" spc="-5"/>
              <a:t>CSE, SBJITMR,</a:t>
            </a:r>
            <a:r>
              <a:rPr lang="en-US" spc="-10"/>
              <a:t> </a:t>
            </a:r>
            <a:r>
              <a:rPr lang="en-US"/>
              <a:t>Nagpur</a:t>
            </a:r>
            <a:endParaRPr lang="en-US" dirty="0"/>
          </a:p>
        </p:txBody>
      </p:sp>
      <p:sp>
        <p:nvSpPr>
          <p:cNvPr id="5" name="Slide Number Placeholder 4">
            <a:extLst>
              <a:ext uri="{FF2B5EF4-FFF2-40B4-BE49-F238E27FC236}">
                <a16:creationId xmlns:a16="http://schemas.microsoft.com/office/drawing/2014/main" id="{115BF7C9-4B57-4CA2-BA1E-18ECF5993E13}"/>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8</a:t>
            </a:fld>
            <a:endParaRPr lang="en-IN" dirty="0"/>
          </a:p>
        </p:txBody>
      </p:sp>
    </p:spTree>
    <p:extLst>
      <p:ext uri="{BB962C8B-B14F-4D97-AF65-F5344CB8AC3E}">
        <p14:creationId xmlns:p14="http://schemas.microsoft.com/office/powerpoint/2010/main" val="201389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ustomShape 1"/>
          <p:cNvSpPr/>
          <p:nvPr/>
        </p:nvSpPr>
        <p:spPr>
          <a:xfrm>
            <a:off x="457200" y="274680"/>
            <a:ext cx="8226277" cy="639720"/>
          </a:xfrm>
          <a:prstGeom prst="rect">
            <a:avLst/>
          </a:prstGeom>
          <a:noFill/>
          <a:ln>
            <a:noFill/>
          </a:ln>
        </p:spPr>
        <p:txBody>
          <a:bodyPr lIns="90000" tIns="45000" rIns="90000" bIns="45000" anchor="ctr"/>
          <a:lstStyle/>
          <a:p>
            <a:pPr algn="ctr">
              <a:lnSpc>
                <a:spcPct val="100000"/>
              </a:lnSpc>
            </a:pPr>
            <a:r>
              <a:rPr lang="en-IN" sz="3200" dirty="0">
                <a:solidFill>
                  <a:srgbClr val="000000"/>
                </a:solidFill>
                <a:latin typeface="Times New Roman" pitchFamily="18" charset="0"/>
                <a:ea typeface="DejaVu Sans"/>
                <a:cs typeface="Times New Roman" pitchFamily="18" charset="0"/>
              </a:rPr>
              <a:t>Screen Shots</a:t>
            </a:r>
          </a:p>
        </p:txBody>
      </p:sp>
      <p:sp>
        <p:nvSpPr>
          <p:cNvPr id="149" name="CustomShape 2"/>
          <p:cNvSpPr/>
          <p:nvPr/>
        </p:nvSpPr>
        <p:spPr>
          <a:xfrm>
            <a:off x="457200" y="1600200"/>
            <a:ext cx="8226277" cy="4521600"/>
          </a:xfrm>
          <a:prstGeom prst="rect">
            <a:avLst/>
          </a:prstGeom>
          <a:noFill/>
          <a:ln>
            <a:noFill/>
          </a:ln>
        </p:spPr>
        <p:txBody>
          <a:bodyPr lIns="90000" tIns="45000" rIns="90000" bIns="45000"/>
          <a:lstStyle/>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sp>
        <p:nvSpPr>
          <p:cNvPr id="150"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51"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B9AB3EB1-703F-4D33-A282-BD61275BE69C}" type="slidenum">
              <a:rPr lang="en-IN">
                <a:solidFill>
                  <a:srgbClr val="8B8B8B"/>
                </a:solidFill>
                <a:latin typeface="Cambria"/>
                <a:ea typeface="DejaVu Sans"/>
              </a:rPr>
              <a:pPr>
                <a:lnSpc>
                  <a:spcPct val="100000"/>
                </a:lnSpc>
              </a:pPr>
              <a:t>9</a:t>
            </a:fld>
            <a:endParaRPr/>
          </a:p>
        </p:txBody>
      </p:sp>
      <p:sp>
        <p:nvSpPr>
          <p:cNvPr id="4" name="TextBox 3">
            <a:extLst>
              <a:ext uri="{FF2B5EF4-FFF2-40B4-BE49-F238E27FC236}">
                <a16:creationId xmlns:a16="http://schemas.microsoft.com/office/drawing/2014/main" id="{415C6795-1427-4317-82A0-5A59F5949D49}"/>
              </a:ext>
            </a:extLst>
          </p:cNvPr>
          <p:cNvSpPr txBox="1"/>
          <p:nvPr/>
        </p:nvSpPr>
        <p:spPr>
          <a:xfrm>
            <a:off x="838200" y="1161734"/>
            <a:ext cx="1447800" cy="400110"/>
          </a:xfrm>
          <a:prstGeom prst="rect">
            <a:avLst/>
          </a:prstGeom>
          <a:noFill/>
        </p:spPr>
        <p:txBody>
          <a:bodyPr wrap="square" rtlCol="0">
            <a:spAutoFit/>
          </a:bodyPr>
          <a:lstStyle/>
          <a:p>
            <a:r>
              <a:rPr lang="en-IN" sz="2000" b="1" dirty="0"/>
              <a:t>Home Page</a:t>
            </a:r>
          </a:p>
        </p:txBody>
      </p:sp>
      <p:pic>
        <p:nvPicPr>
          <p:cNvPr id="5" name="Picture 4">
            <a:extLst>
              <a:ext uri="{FF2B5EF4-FFF2-40B4-BE49-F238E27FC236}">
                <a16:creationId xmlns:a16="http://schemas.microsoft.com/office/drawing/2014/main" id="{7E88D775-6FA9-4ADE-8E43-954FCF811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00" y="1951108"/>
            <a:ext cx="8352600" cy="3230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1516</TotalTime>
  <Words>1247</Words>
  <Application>Microsoft Office PowerPoint</Application>
  <PresentationFormat>On-screen Show (4:3)</PresentationFormat>
  <Paragraphs>220</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vt:lpstr>
      <vt:lpstr>Perpetua</vt:lpstr>
      <vt:lpstr>Rubik</vt:lpstr>
      <vt:lpstr>Times New Roman</vt:lpstr>
      <vt:lpstr>urw-din</vt:lpstr>
      <vt:lpstr>Office Theme</vt:lpstr>
      <vt:lpstr>Pre-Submission Seminar on  Web Page For Learning Web Designing</vt:lpstr>
      <vt:lpstr>PowerPoint Presentation</vt:lpstr>
      <vt:lpstr>PowerPoint Presentation</vt:lpstr>
      <vt:lpstr>PowerPoint Presentation</vt:lpstr>
      <vt:lpstr>                            Literature  Survey</vt:lpstr>
      <vt:lpstr>PowerPoint Presentation</vt:lpstr>
      <vt:lpstr>                          USE  CASE  DIAGRAM</vt:lpstr>
      <vt:lpstr>                            Developed  Modules</vt:lpstr>
      <vt:lpstr>PowerPoint Presentation</vt:lpstr>
      <vt:lpstr>Screen  Shots</vt:lpstr>
      <vt:lpstr>Screen Shots</vt:lpstr>
      <vt:lpstr>Screen Shots</vt:lpstr>
      <vt:lpstr>Screen  Shots</vt:lpstr>
      <vt:lpstr>Screen  Shots</vt:lpstr>
      <vt:lpstr>Screen  Shots</vt:lpstr>
      <vt:lpstr>PowerPoint Presentation</vt:lpstr>
      <vt:lpstr>PowerPoint Presentation</vt:lpstr>
      <vt:lpstr>PowerPoint Presentation</vt:lpstr>
      <vt:lpstr>                       Applications</vt:lpstr>
      <vt:lpstr>PowerPoint Presentation</vt:lpstr>
      <vt:lpstr>PowerPoint Presentation</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bhumika</cp:lastModifiedBy>
  <cp:revision>171</cp:revision>
  <dcterms:created xsi:type="dcterms:W3CDTF">2021-03-08T15:20:31Z</dcterms:created>
  <dcterms:modified xsi:type="dcterms:W3CDTF">2021-06-23T12:39:05Z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2017-11-07T00:00:00Z</vt:filetime>
  </property>
  <property fmtid="{D5CDD505-2E9C-101B-9397-08002B2CF9AE}" pid="3" name="Creator">
    <vt:lpwstr>Impress</vt:lpwstr>
  </property>
  <property fmtid="{D5CDD505-2E9C-101B-9397-08002B2CF9AE}" pid="4" name="LastSaved">
    <vt:filetime>2021-03-08T00:00:00Z</vt:filetime>
  </property>
</Properties>
</file>